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 id="2147483828" r:id="rId5"/>
  </p:sldMasterIdLst>
  <p:notesMasterIdLst>
    <p:notesMasterId r:id="rId12"/>
  </p:notesMasterIdLst>
  <p:handoutMasterIdLst>
    <p:handoutMasterId r:id="rId13"/>
  </p:handoutMasterIdLst>
  <p:sldIdLst>
    <p:sldId id="516" r:id="rId6"/>
    <p:sldId id="517" r:id="rId7"/>
    <p:sldId id="790" r:id="rId8"/>
    <p:sldId id="5155" r:id="rId9"/>
    <p:sldId id="5889" r:id="rId10"/>
    <p:sldId id="510" r:id="rId11"/>
  </p:sldIdLst>
  <p:sldSz cx="12192000" cy="6858000"/>
  <p:notesSz cx="6797675" cy="9926638"/>
  <p:custDataLst>
    <p:tags r:id="rId1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5" userDrawn="1">
          <p15:clr>
            <a:srgbClr val="A4A3A4"/>
          </p15:clr>
        </p15:guide>
        <p15:guide id="2" pos="279"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a:srgbClr val="FF99FF"/>
    <a:srgbClr val="B80000"/>
    <a:srgbClr val="E5E9EC"/>
    <a:srgbClr val="F2DE37"/>
    <a:srgbClr val="C30B17"/>
    <a:srgbClr val="FF9900"/>
    <a:srgbClr val="EF0000"/>
    <a:srgbClr val="D1D7DA"/>
    <a:srgbClr val="9DA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napToObjects="1" showGuides="1">
      <p:cViewPr varScale="1">
        <p:scale>
          <a:sx n="107" d="100"/>
          <a:sy n="107" d="100"/>
        </p:scale>
        <p:origin x="132" y="300"/>
      </p:cViewPr>
      <p:guideLst>
        <p:guide orient="horz" pos="845"/>
        <p:guide pos="279"/>
      </p:guideLst>
    </p:cSldViewPr>
  </p:slideViewPr>
  <p:notesTextViewPr>
    <p:cViewPr>
      <p:scale>
        <a:sx n="3" d="2"/>
        <a:sy n="3" d="2"/>
      </p:scale>
      <p:origin x="0" y="0"/>
    </p:cViewPr>
  </p:notesTextViewPr>
  <p:sorterViewPr>
    <p:cViewPr>
      <p:scale>
        <a:sx n="150" d="100"/>
        <a:sy n="150" d="100"/>
      </p:scale>
      <p:origin x="0" y="0"/>
    </p:cViewPr>
  </p:sorterViewPr>
  <p:notesViewPr>
    <p:cSldViewPr snapToGrid="0" snapToObjects="1" showGuides="1">
      <p:cViewPr varScale="1">
        <p:scale>
          <a:sx n="90" d="100"/>
          <a:sy n="90" d="100"/>
        </p:scale>
        <p:origin x="261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12.08.2024</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dirty="0"/>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12.08.2024</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56BA-75EC-91D6-90A8-A09781E38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D1105-B93C-7723-508D-AA98FFFE7A47}"/>
              </a:ext>
            </a:extLst>
          </p:cNvPr>
          <p:cNvSpPr>
            <a:spLocks noGrp="1" noRot="1" noChangeAspect="1"/>
          </p:cNvSpPr>
          <p:nvPr>
            <p:ph type="sldImg"/>
          </p:nvPr>
        </p:nvSpPr>
        <p:spPr>
          <a:xfrm>
            <a:off x="0" y="0"/>
            <a:ext cx="6796088" cy="3822700"/>
          </a:xfrm>
        </p:spPr>
      </p:sp>
      <p:sp>
        <p:nvSpPr>
          <p:cNvPr id="3" name="Notes Placeholder 2">
            <a:extLst>
              <a:ext uri="{FF2B5EF4-FFF2-40B4-BE49-F238E27FC236}">
                <a16:creationId xmlns:a16="http://schemas.microsoft.com/office/drawing/2014/main" id="{9A71C94C-77B5-645C-19C8-1856482050CA}"/>
              </a:ext>
            </a:extLst>
          </p:cNvPr>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Analytics Logger is a simple to use, flexible and cost-effective data acquisition solution</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Acquisition should be comprehensive and scalable, but also straight-forward</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you’d expect, all setup and configuration is handled from within Visual Studio</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Simply select the PLC symbols you’d like to log, and choose a basic data storage scheme</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ring buffer or log indefinitely</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Tool estimates size of output data</a:t>
            </a:r>
          </a:p>
          <a:p>
            <a:pPr marL="18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Supports logging to a local binary file, or to a remote target using MQTT</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Analytics Storage Provider can aggregate multiple sources into one data store</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Storage Provider updates* – more refined data retention policies (hot, warm, cold storage)</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High resolution hot</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Processed to lower resolution but longer lasting warm</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Processed yet again to lower resolution, longest lasting cold</a:t>
            </a:r>
          </a:p>
        </p:txBody>
      </p:sp>
      <p:sp>
        <p:nvSpPr>
          <p:cNvPr id="4" name="Slide Number Placeholder 3">
            <a:extLst>
              <a:ext uri="{FF2B5EF4-FFF2-40B4-BE49-F238E27FC236}">
                <a16:creationId xmlns:a16="http://schemas.microsoft.com/office/drawing/2014/main" id="{6349C754-2470-844D-3AC5-6AB96B6EEF70}"/>
              </a:ext>
            </a:extLst>
          </p:cNvPr>
          <p:cNvSpPr>
            <a:spLocks noGrp="1"/>
          </p:cNvSpPr>
          <p:nvPr>
            <p:ph type="sldNum" sz="quarter" idx="5"/>
          </p:nvPr>
        </p:nvSpPr>
        <p:spPr/>
        <p:txBody>
          <a:bodyPr/>
          <a:lstStyle/>
          <a:p>
            <a:fld id="{B280112D-8454-448C-8A04-1F3237E367D5}" type="slidenum">
              <a:rPr lang="de-DE" smtClean="0"/>
              <a:pPr/>
              <a:t>4</a:t>
            </a:fld>
            <a:endParaRPr lang="de-DE" dirty="0"/>
          </a:p>
        </p:txBody>
      </p:sp>
      <p:sp>
        <p:nvSpPr>
          <p:cNvPr id="5" name="Date Placeholder 4">
            <a:extLst>
              <a:ext uri="{FF2B5EF4-FFF2-40B4-BE49-F238E27FC236}">
                <a16:creationId xmlns:a16="http://schemas.microsoft.com/office/drawing/2014/main" id="{1C8CC7DF-709D-2F07-9072-A4EFABA6C99A}"/>
              </a:ext>
            </a:extLst>
          </p:cNvPr>
          <p:cNvSpPr>
            <a:spLocks noGrp="1"/>
          </p:cNvSpPr>
          <p:nvPr>
            <p:ph type="dt" idx="1"/>
          </p:nvPr>
        </p:nvSpPr>
        <p:spPr/>
        <p:txBody>
          <a:bodyPr/>
          <a:lstStyle/>
          <a:p>
            <a:fld id="{2580E220-EDF6-4D26-8ABA-677BA55902A8}" type="datetime1">
              <a:rPr lang="de-DE" smtClean="0"/>
              <a:pPr/>
              <a:t>12.08.2024</a:t>
            </a:fld>
            <a:endParaRPr lang="de-DE"/>
          </a:p>
        </p:txBody>
      </p:sp>
      <p:sp>
        <p:nvSpPr>
          <p:cNvPr id="6" name="Footer Placeholder 5">
            <a:extLst>
              <a:ext uri="{FF2B5EF4-FFF2-40B4-BE49-F238E27FC236}">
                <a16:creationId xmlns:a16="http://schemas.microsoft.com/office/drawing/2014/main" id="{4B8B9975-5AC2-B287-9E4C-F6A2B2FFC2F5}"/>
              </a:ext>
            </a:extLst>
          </p:cNvPr>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43828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56BA-75EC-91D6-90A8-A09781E38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D1105-B93C-7723-508D-AA98FFFE7A47}"/>
              </a:ext>
            </a:extLst>
          </p:cNvPr>
          <p:cNvSpPr>
            <a:spLocks noGrp="1" noRot="1" noChangeAspect="1"/>
          </p:cNvSpPr>
          <p:nvPr>
            <p:ph type="sldImg"/>
          </p:nvPr>
        </p:nvSpPr>
        <p:spPr>
          <a:xfrm>
            <a:off x="0" y="0"/>
            <a:ext cx="6796088" cy="3822700"/>
          </a:xfrm>
        </p:spPr>
      </p:sp>
      <p:sp>
        <p:nvSpPr>
          <p:cNvPr id="3" name="Notes Placeholder 2">
            <a:extLst>
              <a:ext uri="{FF2B5EF4-FFF2-40B4-BE49-F238E27FC236}">
                <a16:creationId xmlns:a16="http://schemas.microsoft.com/office/drawing/2014/main" id="{9A71C94C-77B5-645C-19C8-1856482050CA}"/>
              </a:ext>
            </a:extLst>
          </p:cNvPr>
          <p:cNvSpPr>
            <a:spLocks noGrp="1"/>
          </p:cNvSpPr>
          <p:nvPr>
            <p:ph type="body" idx="1"/>
          </p:nvPr>
        </p:nvSpPr>
        <p:spPr/>
        <p:txBody>
          <a:bodyPr/>
          <a:lstStyle/>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Proprietary binary format a turn-off for many customers</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already have analysis or visualization solutions; just need the logging</a:t>
            </a:r>
          </a:p>
          <a:p>
            <a:pPr marL="378000" marR="0" lvl="1"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remember that our Analytics solution is</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just a logger</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just high-level analysis (like overall equipment effectiveness)</a:t>
            </a:r>
          </a:p>
          <a:p>
            <a:pPr marL="576000" marR="0" lvl="2"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It’s that, plus…</a:t>
            </a:r>
          </a:p>
        </p:txBody>
      </p:sp>
      <p:sp>
        <p:nvSpPr>
          <p:cNvPr id="4" name="Slide Number Placeholder 3">
            <a:extLst>
              <a:ext uri="{FF2B5EF4-FFF2-40B4-BE49-F238E27FC236}">
                <a16:creationId xmlns:a16="http://schemas.microsoft.com/office/drawing/2014/main" id="{6349C754-2470-844D-3AC5-6AB96B6EEF70}"/>
              </a:ext>
            </a:extLst>
          </p:cNvPr>
          <p:cNvSpPr>
            <a:spLocks noGrp="1"/>
          </p:cNvSpPr>
          <p:nvPr>
            <p:ph type="sldNum" sz="quarter" idx="5"/>
          </p:nvPr>
        </p:nvSpPr>
        <p:spPr/>
        <p:txBody>
          <a:bodyPr/>
          <a:lstStyle/>
          <a:p>
            <a:fld id="{B280112D-8454-448C-8A04-1F3237E367D5}" type="slidenum">
              <a:rPr lang="de-DE" smtClean="0"/>
              <a:pPr/>
              <a:t>5</a:t>
            </a:fld>
            <a:endParaRPr lang="de-DE" dirty="0"/>
          </a:p>
        </p:txBody>
      </p:sp>
      <p:sp>
        <p:nvSpPr>
          <p:cNvPr id="5" name="Date Placeholder 4">
            <a:extLst>
              <a:ext uri="{FF2B5EF4-FFF2-40B4-BE49-F238E27FC236}">
                <a16:creationId xmlns:a16="http://schemas.microsoft.com/office/drawing/2014/main" id="{1C8CC7DF-709D-2F07-9072-A4EFABA6C99A}"/>
              </a:ext>
            </a:extLst>
          </p:cNvPr>
          <p:cNvSpPr>
            <a:spLocks noGrp="1"/>
          </p:cNvSpPr>
          <p:nvPr>
            <p:ph type="dt" idx="1"/>
          </p:nvPr>
        </p:nvSpPr>
        <p:spPr/>
        <p:txBody>
          <a:bodyPr/>
          <a:lstStyle/>
          <a:p>
            <a:fld id="{2580E220-EDF6-4D26-8ABA-677BA55902A8}" type="datetime1">
              <a:rPr lang="de-DE" smtClean="0"/>
              <a:pPr/>
              <a:t>12.08.2024</a:t>
            </a:fld>
            <a:endParaRPr lang="de-DE"/>
          </a:p>
        </p:txBody>
      </p:sp>
      <p:sp>
        <p:nvSpPr>
          <p:cNvPr id="6" name="Footer Placeholder 5">
            <a:extLst>
              <a:ext uri="{FF2B5EF4-FFF2-40B4-BE49-F238E27FC236}">
                <a16:creationId xmlns:a16="http://schemas.microsoft.com/office/drawing/2014/main" id="{4B8B9975-5AC2-B287-9E4C-F6A2B2FFC2F5}"/>
              </a:ext>
            </a:extLst>
          </p:cNvPr>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1343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p:txBody>
          <a:bodyPr/>
          <a:lstStyle/>
          <a:p>
            <a:fld id="{B280112D-8454-448C-8A04-1F3237E367D5}" type="slidenum">
              <a:rPr lang="de-DE" smtClean="0"/>
              <a:pPr/>
              <a:t>6</a:t>
            </a:fld>
            <a:endParaRPr lang="de-DE" dirty="0"/>
          </a:p>
        </p:txBody>
      </p:sp>
      <p:sp>
        <p:nvSpPr>
          <p:cNvPr id="3" name="Datumsplatzhalter 2"/>
          <p:cNvSpPr>
            <a:spLocks noGrp="1"/>
          </p:cNvSpPr>
          <p:nvPr>
            <p:ph type="dt" idx="11"/>
          </p:nvPr>
        </p:nvSpPr>
        <p:spPr/>
        <p:txBody>
          <a:bodyPr/>
          <a:lstStyle/>
          <a:p>
            <a:fld id="{FF3736D8-17D8-4964-9D0F-43D0BB141962}" type="datetime1">
              <a:rPr lang="de-DE" smtClean="0"/>
              <a:pPr/>
              <a:t>12.08.2024</a:t>
            </a:fld>
            <a:endParaRPr lang="de-DE"/>
          </a:p>
        </p:txBody>
      </p:sp>
      <p:sp>
        <p:nvSpPr>
          <p:cNvPr id="4" name="Fußzeilenplatzhalter 3"/>
          <p:cNvSpPr>
            <a:spLocks noGrp="1"/>
          </p:cNvSpPr>
          <p:nvPr>
            <p:ph type="ftr" sz="quarter" idx="12"/>
          </p:nvPr>
        </p:nvSpPr>
        <p:spPr/>
        <p:txBody>
          <a:bodyPr/>
          <a:lstStyle/>
          <a:p>
            <a:r>
              <a:rPr lang="de-DE"/>
              <a:t>Text der Fußzeile</a:t>
            </a:r>
          </a:p>
        </p:txBody>
      </p:sp>
      <p:sp>
        <p:nvSpPr>
          <p:cNvPr id="17" name="Folienbildplatzhalter 16"/>
          <p:cNvSpPr>
            <a:spLocks noGrp="1" noRot="1" noChangeAspect="1"/>
          </p:cNvSpPr>
          <p:nvPr>
            <p:ph type="sldImg"/>
          </p:nvPr>
        </p:nvSpPr>
        <p:spPr>
          <a:xfrm>
            <a:off x="0" y="0"/>
            <a:ext cx="6796088" cy="3822700"/>
          </a:xfrm>
        </p:spPr>
      </p:sp>
      <p:sp>
        <p:nvSpPr>
          <p:cNvPr id="18" name="Notizenplatzhalter 17"/>
          <p:cNvSpPr>
            <a:spLocks noGrp="1"/>
          </p:cNvSpPr>
          <p:nvPr>
            <p:ph type="body" idx="1"/>
          </p:nvPr>
        </p:nvSpPr>
        <p:spPr/>
        <p:txBody>
          <a:bodyPr/>
          <a:lstStyle/>
          <a:p>
            <a:endParaRPr lang="de-DE"/>
          </a:p>
        </p:txBody>
      </p:sp>
    </p:spTree>
    <p:extLst>
      <p:ext uri="{BB962C8B-B14F-4D97-AF65-F5344CB8AC3E}">
        <p14:creationId xmlns:p14="http://schemas.microsoft.com/office/powerpoint/2010/main" val="3645215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16:9 </a:t>
            </a:r>
            <a:r>
              <a:rPr lang="de-DE" dirty="0" err="1"/>
              <a:t>format</a:t>
            </a:r>
            <a:endParaRPr lang="de-DE" dirty="0"/>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a:t>
            </a:r>
            <a:r>
              <a:rPr lang="en-US" altLang="de-DE" baseline="30000" dirty="0"/>
              <a:t>®</a:t>
            </a:r>
            <a:r>
              <a:rPr lang="en-US" altLang="de-DE" dirty="0"/>
              <a:t>, TwinCAT</a:t>
            </a:r>
            <a:r>
              <a:rPr lang="en-US" altLang="de-DE" baseline="30000" dirty="0"/>
              <a:t>®</a:t>
            </a:r>
            <a:r>
              <a:rPr lang="en-US" altLang="de-DE" dirty="0"/>
              <a:t>, EtherCAT</a:t>
            </a:r>
            <a:r>
              <a:rPr lang="en-US" altLang="de-DE" baseline="30000" dirty="0"/>
              <a:t>®</a:t>
            </a:r>
            <a:r>
              <a:rPr lang="en-US" altLang="de-DE" dirty="0"/>
              <a:t>, EtherCAT P</a:t>
            </a:r>
            <a:r>
              <a:rPr lang="en-US" altLang="de-DE" baseline="30000" dirty="0"/>
              <a:t>®</a:t>
            </a:r>
            <a:r>
              <a:rPr lang="en-US" altLang="de-DE" dirty="0"/>
              <a:t>, Safety over EtherCAT</a:t>
            </a:r>
            <a:r>
              <a:rPr lang="en-US" altLang="de-DE" baseline="30000" dirty="0"/>
              <a:t>®</a:t>
            </a:r>
            <a:r>
              <a:rPr lang="en-US" altLang="de-DE" dirty="0"/>
              <a:t>, </a:t>
            </a:r>
            <a:r>
              <a:rPr lang="en-US" altLang="de-DE" dirty="0" err="1"/>
              <a:t>TwinSAFE</a:t>
            </a:r>
            <a:r>
              <a:rPr lang="en-US" altLang="de-DE" baseline="30000" dirty="0"/>
              <a:t>®</a:t>
            </a:r>
            <a:r>
              <a:rPr lang="en-US" altLang="de-DE" dirty="0"/>
              <a:t>, XFC</a:t>
            </a:r>
            <a:r>
              <a:rPr lang="en-US" altLang="de-DE" baseline="30000" dirty="0"/>
              <a:t>®</a:t>
            </a:r>
            <a:r>
              <a:rPr lang="en-US" altLang="de-DE" dirty="0"/>
              <a:t> and XTS</a:t>
            </a:r>
            <a:r>
              <a:rPr lang="en-US" altLang="de-DE" baseline="30000" dirty="0"/>
              <a:t>®</a:t>
            </a:r>
            <a:r>
              <a:rPr lang="en-US" altLang="de-DE" dirty="0"/>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dirty="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pic>
        <p:nvPicPr>
          <p:cNvPr id="4" name="Grafik 2">
            <a:extLst>
              <a:ext uri="{FF2B5EF4-FFF2-40B4-BE49-F238E27FC236}">
                <a16:creationId xmlns:a16="http://schemas.microsoft.com/office/drawing/2014/main" id="{8E136453-67A0-4EB0-B37B-2CDE374782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333761344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dirty="0"/>
              <a:t>Speaker Name</a:t>
            </a:r>
            <a:br>
              <a:rPr lang="de-DE" dirty="0"/>
            </a:br>
            <a:r>
              <a:rPr lang="de-DE" dirty="0"/>
              <a:t>Department</a:t>
            </a:r>
          </a:p>
        </p:txBody>
      </p:sp>
    </p:spTree>
    <p:extLst>
      <p:ext uri="{BB962C8B-B14F-4D97-AF65-F5344CB8AC3E}">
        <p14:creationId xmlns:p14="http://schemas.microsoft.com/office/powerpoint/2010/main" val="24595558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7524" y="0"/>
            <a:ext cx="6094476" cy="6858000"/>
          </a:xfrm>
          <a:prstGeom prst="rect">
            <a:avLst/>
          </a:prstGeom>
        </p:spPr>
      </p:pic>
      <p:pic>
        <p:nvPicPr>
          <p:cNvPr id="8" name="Grafik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3516" y="602129"/>
            <a:ext cx="1781712" cy="485547"/>
          </a:xfrm>
          <a:prstGeom prst="rect">
            <a:avLst/>
          </a:prstGeom>
        </p:spPr>
      </p:pic>
    </p:spTree>
    <p:extLst>
      <p:ext uri="{BB962C8B-B14F-4D97-AF65-F5344CB8AC3E}">
        <p14:creationId xmlns:p14="http://schemas.microsoft.com/office/powerpoint/2010/main" val="182192945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2509829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dirty="0"/>
              <a:t>Speaker Name </a:t>
            </a:r>
            <a:br>
              <a:rPr lang="en-US" noProof="0" dirty="0"/>
            </a:br>
            <a:r>
              <a:rPr lang="en-US" noProof="0" dirty="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3525220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15096395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9631947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163295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6732078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36000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3" name="Bildplatzhalter 2"/>
          <p:cNvSpPr>
            <a:spLocks noGrp="1"/>
          </p:cNvSpPr>
          <p:nvPr>
            <p:ph type="pic" sz="quarter" idx="16" hasCustomPrompt="1"/>
          </p:nvPr>
        </p:nvSpPr>
        <p:spPr bwMode="gray">
          <a:xfrm>
            <a:off x="6096000" y="4691063"/>
            <a:ext cx="3048000" cy="2160000"/>
          </a:xfr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0" name="Bildplatzhalter 9"/>
          <p:cNvSpPr>
            <a:spLocks noGrp="1"/>
          </p:cNvSpPr>
          <p:nvPr>
            <p:ph type="pic" sz="quarter" idx="17" hasCustomPrompt="1"/>
          </p:nvPr>
        </p:nvSpPr>
        <p:spPr bwMode="gray">
          <a:xfrm>
            <a:off x="9144000" y="4691063"/>
            <a:ext cx="3048000" cy="216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p:txBody>
      </p:sp>
    </p:spTree>
    <p:extLst>
      <p:ext uri="{BB962C8B-B14F-4D97-AF65-F5344CB8AC3E}">
        <p14:creationId xmlns:p14="http://schemas.microsoft.com/office/powerpoint/2010/main" val="2818401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4321413"/>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3"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1"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32021982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24819361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234000" tIns="190800"/>
          <a:lstStyle>
            <a:lvl1pPr>
              <a:defRPr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27683645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dirty="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dirty="0"/>
              <a:t>Click on symbol to add picture</a:t>
            </a:r>
          </a:p>
        </p:txBody>
      </p:sp>
    </p:spTree>
    <p:extLst>
      <p:ext uri="{BB962C8B-B14F-4D97-AF65-F5344CB8AC3E}">
        <p14:creationId xmlns:p14="http://schemas.microsoft.com/office/powerpoint/2010/main" val="439533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a:t>Click to add contents</a:t>
            </a:r>
            <a:endParaRPr lang="de-DE" dirty="0"/>
          </a:p>
        </p:txBody>
      </p:sp>
      <p:sp>
        <p:nvSpPr>
          <p:cNvPr id="3" name="Fußzeilenplatzhalter 2"/>
          <p:cNvSpPr>
            <a:spLocks noGrp="1"/>
          </p:cNvSpPr>
          <p:nvPr>
            <p:ph type="ftr" sz="quarter" idx="10"/>
          </p:nvPr>
        </p:nvSpPr>
        <p:spPr bwMode="gray"/>
        <p:txBody>
          <a:bodyPr/>
          <a:lstStyle/>
          <a:p>
            <a:endParaRPr lang="de-DE" dirty="0"/>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dirty="0"/>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dirty="0"/>
              <a:t>Click to add chapter (active chapter in bold)</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Tree>
    <p:extLst>
      <p:ext uri="{BB962C8B-B14F-4D97-AF65-F5344CB8AC3E}">
        <p14:creationId xmlns:p14="http://schemas.microsoft.com/office/powerpoint/2010/main" val="16510481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dirty="0"/>
              <a:t>Click </a:t>
            </a:r>
            <a:r>
              <a:rPr lang="de-DE" dirty="0" err="1"/>
              <a:t>here</a:t>
            </a:r>
            <a:r>
              <a:rPr lang="de-DE" dirty="0"/>
              <a:t> </a:t>
            </a:r>
            <a:r>
              <a:rPr lang="de-DE" dirty="0" err="1"/>
              <a:t>to</a:t>
            </a:r>
            <a:r>
              <a:rPr lang="de-DE" dirty="0"/>
              <a:t> </a:t>
            </a:r>
            <a:r>
              <a:rPr lang="de-DE" dirty="0" err="1"/>
              <a:t>edit</a:t>
            </a:r>
            <a:r>
              <a:rPr lang="de-DE" dirty="0"/>
              <a:t> </a:t>
            </a:r>
            <a:r>
              <a:rPr lang="de-DE" dirty="0" err="1"/>
              <a:t>source</a:t>
            </a:r>
            <a:endParaRPr lang="de-DE"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9665645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dirty="0"/>
              <a:t>Click to add text</a:t>
            </a:r>
          </a:p>
          <a:p>
            <a:pPr lvl="1"/>
            <a:r>
              <a:rPr lang="en-US" noProof="0" dirty="0"/>
              <a:t>Second level</a:t>
            </a:r>
          </a:p>
          <a:p>
            <a:pPr lvl="0"/>
            <a:endParaRPr lang="en-US" noProof="0" dirty="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dirty="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Tree>
    <p:extLst>
      <p:ext uri="{BB962C8B-B14F-4D97-AF65-F5344CB8AC3E}">
        <p14:creationId xmlns:p14="http://schemas.microsoft.com/office/powerpoint/2010/main" val="16089171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7" name="Bildplatzhalter 5"/>
          <p:cNvSpPr>
            <a:spLocks noGrp="1"/>
          </p:cNvSpPr>
          <p:nvPr>
            <p:ph type="pic" sz="quarter" idx="11" hasCustomPrompt="1"/>
          </p:nvPr>
        </p:nvSpPr>
        <p:spPr bwMode="gray">
          <a:xfrm>
            <a:off x="60912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1034998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9" name="Bildplatzhalter 5"/>
          <p:cNvSpPr>
            <a:spLocks noGrp="1"/>
          </p:cNvSpPr>
          <p:nvPr>
            <p:ph type="pic" sz="quarter" idx="11" hasCustomPrompt="1"/>
          </p:nvPr>
        </p:nvSpPr>
        <p:spPr bwMode="gray">
          <a:xfrm>
            <a:off x="6099667"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0" name="Bildplatzhalter 4"/>
          <p:cNvSpPr>
            <a:spLocks noGrp="1"/>
          </p:cNvSpPr>
          <p:nvPr>
            <p:ph type="pic" sz="quarter" idx="12" hasCustomPrompt="1"/>
          </p:nvPr>
        </p:nvSpPr>
        <p:spPr bwMode="gray">
          <a:xfrm>
            <a:off x="0" y="3975932"/>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7"/>
          <p:cNvSpPr>
            <a:spLocks noGrp="1"/>
          </p:cNvSpPr>
          <p:nvPr>
            <p:ph type="pic" sz="quarter" idx="13" hasCustomPrompt="1"/>
          </p:nvPr>
        </p:nvSpPr>
        <p:spPr bwMode="gray">
          <a:xfrm>
            <a:off x="6099667" y="3975932"/>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1026415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dirty="0"/>
              <a:t>Click to add title</a:t>
            </a:r>
            <a:endParaRPr lang="de-DE" dirty="0"/>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16033965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dirty="0"/>
              <a:t>Click on symbol to add picture</a:t>
            </a:r>
          </a:p>
          <a:p>
            <a:endParaRPr lang="de-DE" dirty="0"/>
          </a:p>
        </p:txBody>
      </p:sp>
    </p:spTree>
    <p:extLst>
      <p:ext uri="{BB962C8B-B14F-4D97-AF65-F5344CB8AC3E}">
        <p14:creationId xmlns:p14="http://schemas.microsoft.com/office/powerpoint/2010/main" val="3094542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dirty="0"/>
              <a:t>Click on symbol to add v</a:t>
            </a:r>
            <a:r>
              <a:rPr lang="de-DE" dirty="0" err="1"/>
              <a:t>ideo</a:t>
            </a:r>
            <a:r>
              <a:rPr lang="de-DE" dirty="0"/>
              <a:t> in 4:3 </a:t>
            </a:r>
            <a:r>
              <a:rPr lang="de-DE" dirty="0" err="1"/>
              <a:t>format</a:t>
            </a:r>
            <a:endParaRPr lang="de-DE" dirty="0"/>
          </a:p>
        </p:txBody>
      </p:sp>
    </p:spTree>
    <p:extLst>
      <p:ext uri="{BB962C8B-B14F-4D97-AF65-F5344CB8AC3E}">
        <p14:creationId xmlns:p14="http://schemas.microsoft.com/office/powerpoint/2010/main" val="3231854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dirty="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2" name="Fußzeilenplatzhalter 1"/>
          <p:cNvSpPr>
            <a:spLocks noGrp="1"/>
          </p:cNvSpPr>
          <p:nvPr>
            <p:ph type="ftr" sz="quarter" idx="14"/>
          </p:nvPr>
        </p:nvSpPr>
        <p:spPr/>
        <p:txBody>
          <a:bodyPr/>
          <a:lstStyle/>
          <a:p>
            <a:endParaRPr lang="de-DE" dirty="0"/>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4939358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dirty="0"/>
              <a:t>Click to add title</a:t>
            </a:r>
          </a:p>
        </p:txBody>
      </p:sp>
    </p:spTree>
    <p:extLst>
      <p:ext uri="{BB962C8B-B14F-4D97-AF65-F5344CB8AC3E}">
        <p14:creationId xmlns:p14="http://schemas.microsoft.com/office/powerpoint/2010/main" val="2553245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dirty="0"/>
              <a:t>Phone:	+49 5246 963-0  </a:t>
            </a:r>
          </a:p>
          <a:p>
            <a:pPr>
              <a:buFont typeface="Wingdings" panose="05000000000000000000" pitchFamily="2" charset="2"/>
              <a:buNone/>
            </a:pPr>
            <a:r>
              <a:rPr lang="en-US" altLang="de-DE" sz="1600" dirty="0"/>
              <a:t>Fax:	+49 5246 963-198</a:t>
            </a:r>
          </a:p>
          <a:p>
            <a:pPr>
              <a:buFont typeface="Wingdings" panose="05000000000000000000" pitchFamily="2" charset="2"/>
              <a:buNone/>
            </a:pPr>
            <a:r>
              <a:rPr lang="en-US" altLang="de-DE" sz="1600" dirty="0"/>
              <a:t>E-Mail:	info@beckhoff.com </a:t>
            </a:r>
          </a:p>
          <a:p>
            <a:pPr>
              <a:buFont typeface="Wingdings" panose="05000000000000000000" pitchFamily="2" charset="2"/>
              <a:buNone/>
            </a:pPr>
            <a:r>
              <a:rPr lang="en-US" altLang="de-DE" sz="1600" dirty="0"/>
              <a:t>Web:	www.beckhoff.com </a:t>
            </a:r>
            <a:r>
              <a:rPr lang="en-US" altLang="de-DE" sz="1600" b="1" dirty="0"/>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dirty="0"/>
              <a:t>© Beckhoff Automation GmbH &amp; Co. KG</a:t>
            </a:r>
            <a:endParaRPr lang="de-DE" dirty="0"/>
          </a:p>
          <a:p>
            <a:pPr lvl="0"/>
            <a:endParaRPr lang="en-US" altLang="de-DE" dirty="0"/>
          </a:p>
          <a:p>
            <a:pPr lvl="0"/>
            <a:r>
              <a:rPr lang="en-US" altLang="de-DE" dirty="0"/>
              <a:t>All images are protected by copyright. The use and transfer to third parties is not permitted.</a:t>
            </a:r>
          </a:p>
          <a:p>
            <a:pPr lvl="0"/>
            <a:endParaRPr lang="en-US" altLang="de-DE" dirty="0"/>
          </a:p>
          <a:p>
            <a:pPr lvl="0"/>
            <a:r>
              <a:rPr lang="en-US" altLang="de-DE" dirty="0"/>
              <a:t>Beckhoff®, TwinCAT®, EtherCAT®, EtherCAT P®, Safety over EtherCAT®, </a:t>
            </a:r>
            <a:r>
              <a:rPr lang="en-US" altLang="de-DE" dirty="0" err="1"/>
              <a:t>TwinSAFE</a:t>
            </a:r>
            <a:r>
              <a:rPr lang="en-US" altLang="de-DE" dirty="0"/>
              <a:t>®, XFC® and XTS® are registered trademarks of and licensed by Beckhoff Automation GmbH. Other designations used in this presentation may be trademarks whose use by third parties for their own purposes could violate the rights of the owners.</a:t>
            </a:r>
          </a:p>
          <a:p>
            <a:pPr lvl="0"/>
            <a:endParaRPr lang="en-US" altLang="de-DE" dirty="0"/>
          </a:p>
          <a:p>
            <a:pPr lvl="0"/>
            <a:r>
              <a:rPr lang="en-US" altLang="de-DE" dirty="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dirty="0"/>
              <a:t>Beckhoff Automation GmbH &amp; Co. KG </a:t>
            </a:r>
            <a:br>
              <a:rPr lang="en-US" altLang="de-DE" sz="1600" dirty="0"/>
            </a:br>
            <a:r>
              <a:rPr lang="en-US" altLang="de-DE" sz="1600" b="0" dirty="0"/>
              <a:t>Headquarters </a:t>
            </a:r>
            <a:br>
              <a:rPr lang="en-US" altLang="de-DE" sz="1600" b="0" dirty="0"/>
            </a:br>
            <a:r>
              <a:rPr lang="en-US" altLang="de-DE" sz="1600" b="0" dirty="0"/>
              <a:t>Huelshorstweg 20 </a:t>
            </a:r>
            <a:br>
              <a:rPr lang="en-US" altLang="de-DE" sz="1600" b="0" dirty="0"/>
            </a:br>
            <a:r>
              <a:rPr lang="en-US" altLang="de-DE" sz="1600" b="0" dirty="0"/>
              <a:t>33415 Verl </a:t>
            </a:r>
            <a:br>
              <a:rPr lang="en-US" altLang="de-DE" sz="1600" b="0" dirty="0"/>
            </a:br>
            <a:r>
              <a:rPr lang="en-US" altLang="de-DE" sz="1600" b="0" dirty="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de-DE" dirty="0" err="1"/>
              <a:t>Contact</a:t>
            </a:r>
            <a:endParaRPr lang="de-DE" dirty="0"/>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3714955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527220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dirty="0"/>
              <a:t>© Beckhoff Automation GmbH &amp; Co. KG</a:t>
            </a:r>
          </a:p>
          <a:p>
            <a:endParaRPr lang="de-DE" altLang="de-DE" sz="1200" dirty="0"/>
          </a:p>
          <a:p>
            <a:pPr>
              <a:buFont typeface="Wingdings" panose="05000000000000000000" pitchFamily="2" charset="2"/>
              <a:buNone/>
            </a:pPr>
            <a:r>
              <a:rPr lang="de-DE" altLang="de-DE" sz="1200" dirty="0"/>
              <a:t>Alle Bilder sind urheberrechtlich geschützt. Die Weitergabe und Nutzung durch Dritte ist nicht gestattet.</a:t>
            </a:r>
          </a:p>
          <a:p>
            <a:pPr>
              <a:buFont typeface="Wingdings" panose="05000000000000000000" pitchFamily="2" charset="2"/>
              <a:buNone/>
            </a:pPr>
            <a:endParaRPr lang="de-DE" altLang="de-DE" sz="1200" dirty="0"/>
          </a:p>
          <a:p>
            <a:pPr>
              <a:buFont typeface="Wingdings" panose="05000000000000000000" pitchFamily="2" charset="2"/>
              <a:buNone/>
            </a:pPr>
            <a:r>
              <a:rPr lang="de-DE" sz="1200" dirty="0"/>
              <a:t>Beckhoff</a:t>
            </a:r>
            <a:r>
              <a:rPr lang="de-DE" sz="1200" baseline="30000" dirty="0"/>
              <a:t>®</a:t>
            </a:r>
            <a:r>
              <a:rPr lang="de-DE" sz="1200" dirty="0"/>
              <a:t>, TwinCAT</a:t>
            </a:r>
            <a:r>
              <a:rPr lang="de-DE" sz="1200" baseline="30000" dirty="0"/>
              <a:t>®</a:t>
            </a:r>
            <a:r>
              <a:rPr lang="de-DE" sz="1200" dirty="0"/>
              <a:t>, EtherCAT</a:t>
            </a:r>
            <a:r>
              <a:rPr lang="de-DE" sz="1200" baseline="30000" dirty="0"/>
              <a:t>®</a:t>
            </a:r>
            <a:r>
              <a:rPr lang="de-DE" sz="1200" dirty="0"/>
              <a:t>, EtherCAT P</a:t>
            </a:r>
            <a:r>
              <a:rPr lang="de-DE" sz="1200" baseline="30000" dirty="0"/>
              <a:t>®</a:t>
            </a:r>
            <a:r>
              <a:rPr lang="de-DE" sz="1200" dirty="0"/>
              <a:t>, Safety over EtherCAT</a:t>
            </a:r>
            <a:r>
              <a:rPr lang="de-DE" sz="1200" baseline="30000" dirty="0"/>
              <a:t>®</a:t>
            </a:r>
            <a:r>
              <a:rPr lang="de-DE" sz="1200" dirty="0"/>
              <a:t>, TwinSAFE</a:t>
            </a:r>
            <a:r>
              <a:rPr lang="de-DE" sz="1200" baseline="30000" dirty="0"/>
              <a:t>®</a:t>
            </a:r>
            <a:r>
              <a:rPr lang="de-DE" sz="1200" dirty="0"/>
              <a:t>, XFC</a:t>
            </a:r>
            <a:r>
              <a:rPr lang="de-DE" sz="1200" baseline="30000" dirty="0"/>
              <a:t>®</a:t>
            </a:r>
            <a:r>
              <a:rPr lang="de-DE" sz="1200" dirty="0"/>
              <a:t> und XTS</a:t>
            </a:r>
            <a:r>
              <a:rPr lang="de-DE" sz="1200" baseline="30000" dirty="0"/>
              <a:t>®</a:t>
            </a:r>
            <a:r>
              <a:rPr lang="de-DE" sz="1200" dirty="0"/>
              <a:t> sind eingetragene und lizenzierte Marken der Beckhoff Automation GmbH. </a:t>
            </a:r>
            <a:r>
              <a:rPr lang="de-DE" altLang="de-DE" sz="1200" dirty="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dirty="0"/>
          </a:p>
          <a:p>
            <a:pPr>
              <a:buFont typeface="Wingdings" panose="05000000000000000000" pitchFamily="2" charset="2"/>
              <a:buNone/>
            </a:pPr>
            <a:r>
              <a:rPr lang="de-DE" altLang="de-DE" sz="1200" dirty="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dirty="0"/>
              <a:t>Telefon:	+49 5246 963-0  </a:t>
            </a:r>
          </a:p>
          <a:p>
            <a:pPr>
              <a:buFont typeface="Wingdings" panose="05000000000000000000" pitchFamily="2" charset="2"/>
              <a:buNone/>
            </a:pPr>
            <a:r>
              <a:rPr lang="de-DE" altLang="de-DE" sz="1600" dirty="0"/>
              <a:t>Fax:	+49 5246 963-198</a:t>
            </a:r>
          </a:p>
          <a:p>
            <a:pPr>
              <a:buFont typeface="Wingdings" panose="05000000000000000000" pitchFamily="2" charset="2"/>
              <a:buNone/>
            </a:pPr>
            <a:r>
              <a:rPr lang="de-DE" altLang="de-DE" sz="1600" dirty="0"/>
              <a:t>E-Mail:	info@beckhoff.de</a:t>
            </a:r>
          </a:p>
          <a:p>
            <a:pPr>
              <a:buFont typeface="Wingdings" panose="05000000000000000000" pitchFamily="2" charset="2"/>
              <a:buNone/>
            </a:pPr>
            <a:r>
              <a:rPr lang="de-DE" altLang="de-DE" sz="1600" dirty="0"/>
              <a:t>Web:	www.beckhoff.de</a:t>
            </a:r>
            <a:r>
              <a:rPr lang="de-DE" altLang="de-DE" sz="1600" b="1" dirty="0"/>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dirty="0"/>
              <a:t>Beckhoff Automation GmbH &amp; Co. KG </a:t>
            </a:r>
            <a:br>
              <a:rPr lang="en-US" altLang="de-DE" sz="1600" dirty="0"/>
            </a:br>
            <a:r>
              <a:rPr lang="de-DE" altLang="de-DE" sz="1600" b="0" dirty="0">
                <a:solidFill>
                  <a:srgbClr val="000000"/>
                </a:solidFill>
                <a:latin typeface="Arial"/>
                <a:cs typeface="+mn-cs"/>
              </a:rPr>
              <a:t>Unternehmenszentrale</a:t>
            </a:r>
          </a:p>
          <a:p>
            <a:pPr marL="0" lvl="0" indent="0">
              <a:spcBef>
                <a:spcPts val="0"/>
              </a:spcBef>
              <a:buNone/>
            </a:pPr>
            <a:r>
              <a:rPr lang="de-DE" altLang="de-DE" sz="1600" b="0" dirty="0">
                <a:solidFill>
                  <a:srgbClr val="000000"/>
                </a:solidFill>
                <a:latin typeface="Arial"/>
                <a:cs typeface="+mn-cs"/>
              </a:rPr>
              <a:t>Hülshorstweg 20</a:t>
            </a:r>
          </a:p>
          <a:p>
            <a:pPr marL="0" lvl="0" indent="0">
              <a:spcBef>
                <a:spcPts val="0"/>
              </a:spcBef>
              <a:buNone/>
            </a:pPr>
            <a:r>
              <a:rPr lang="de-DE" altLang="de-DE" sz="1600" b="0" dirty="0">
                <a:solidFill>
                  <a:srgbClr val="000000"/>
                </a:solidFill>
                <a:latin typeface="Arial"/>
                <a:cs typeface="+mn-cs"/>
              </a:rPr>
              <a:t>33415 Verl</a:t>
            </a:r>
          </a:p>
          <a:p>
            <a:pPr marL="0" lvl="0" indent="0">
              <a:spcBef>
                <a:spcPts val="0"/>
              </a:spcBef>
              <a:buNone/>
            </a:pPr>
            <a:r>
              <a:rPr lang="de-DE" altLang="de-DE" sz="1600" b="0" dirty="0">
                <a:solidFill>
                  <a:srgbClr val="000000"/>
                </a:solidFill>
                <a:latin typeface="Arial"/>
                <a:cs typeface="+mn-cs"/>
              </a:rPr>
              <a:t>Deutschland</a:t>
            </a:r>
          </a:p>
          <a:p>
            <a:pPr lvl="0"/>
            <a:endParaRPr lang="en-US" altLang="de-DE" sz="1600" b="0" dirty="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dirty="0"/>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dirty="0"/>
              <a:t>MM/YYYY</a:t>
            </a:r>
          </a:p>
        </p:txBody>
      </p:sp>
    </p:spTree>
    <p:extLst>
      <p:ext uri="{BB962C8B-B14F-4D97-AF65-F5344CB8AC3E}">
        <p14:creationId xmlns:p14="http://schemas.microsoft.com/office/powerpoint/2010/main" val="2365630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dirty="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0"/>
            <a:endParaRPr lang="en-US" noProof="0" dirty="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dirty="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dirty="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dirty="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dirty="0"/>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dirty="0"/>
          </a:p>
        </p:txBody>
      </p:sp>
      <p:pic>
        <p:nvPicPr>
          <p:cNvPr id="10" name="Grafik 9"/>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40832501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5124">
          <p15:clr>
            <a:srgbClr val="F26B43"/>
          </p15:clr>
        </p15:guide>
        <p15:guide id="3" pos="6396">
          <p15:clr>
            <a:srgbClr val="F26B43"/>
          </p15:clr>
        </p15:guide>
        <p15:guide id="4" pos="2556">
          <p15:clr>
            <a:srgbClr val="F26B43"/>
          </p15:clr>
        </p15:guide>
        <p15:guide id="5" pos="1284">
          <p15:clr>
            <a:srgbClr val="F26B43"/>
          </p15:clr>
        </p15:guide>
        <p15:guide id="6" orient="horz" pos="686">
          <p15:clr>
            <a:srgbClr val="F26B43"/>
          </p15:clr>
        </p15:guide>
        <p15:guide id="7" orient="horz" pos="1593">
          <p15:clr>
            <a:srgbClr val="F26B43"/>
          </p15:clr>
        </p15:guide>
        <p15:guide id="8" orient="horz" pos="2500">
          <p15:clr>
            <a:srgbClr val="F26B43"/>
          </p15:clr>
        </p15:guide>
        <p15:guide id="9" orient="horz" pos="340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p:cNvPicPr>
            <a:picLocks noChangeAspect="1"/>
          </p:cNvPicPr>
          <p:nvPr/>
        </p:nvPicPr>
        <p:blipFill rotWithShape="1">
          <a:blip r:embed="rId2">
            <a:extLst>
              <a:ext uri="{28A0092B-C50C-407E-A947-70E740481C1C}">
                <a14:useLocalDpi xmlns:a14="http://schemas.microsoft.com/office/drawing/2010/main" val="0"/>
              </a:ext>
            </a:extLst>
          </a:blip>
          <a:srcRect t="10393" b="7200"/>
          <a:stretch/>
        </p:blipFill>
        <p:spPr>
          <a:xfrm>
            <a:off x="-8400" y="1065864"/>
            <a:ext cx="12200400" cy="6021252"/>
          </a:xfrm>
          <a:prstGeom prst="rect">
            <a:avLst/>
          </a:prstGeom>
        </p:spPr>
      </p:pic>
      <p:sp>
        <p:nvSpPr>
          <p:cNvPr id="21" name="Titel 1"/>
          <p:cNvSpPr>
            <a:spLocks noGrp="1"/>
          </p:cNvSpPr>
          <p:nvPr>
            <p:ph type="title"/>
          </p:nvPr>
        </p:nvSpPr>
        <p:spPr>
          <a:xfrm>
            <a:off x="-1" y="173788"/>
            <a:ext cx="10137600" cy="906366"/>
          </a:xfrm>
        </p:spPr>
        <p:txBody>
          <a:bodyPr/>
          <a:lstStyle/>
          <a:p>
            <a:r>
              <a:rPr lang="de-DE" sz="1800" b="0" dirty="0"/>
              <a:t>Engineering Meeting 2024</a:t>
            </a:r>
            <a:br>
              <a:rPr lang="de-DE" sz="2000" b="0" dirty="0"/>
            </a:br>
            <a:r>
              <a:rPr lang="de-DE" dirty="0"/>
              <a:t>TwinCAT 3 Analytics</a:t>
            </a:r>
          </a:p>
        </p:txBody>
      </p:sp>
      <p:sp>
        <p:nvSpPr>
          <p:cNvPr id="2" name="Textplatzhalter 1">
            <a:extLst>
              <a:ext uri="{FF2B5EF4-FFF2-40B4-BE49-F238E27FC236}">
                <a16:creationId xmlns:a16="http://schemas.microsoft.com/office/drawing/2014/main" id="{4CBEFA35-3A26-FC92-2F46-1E5CD0F9F130}"/>
              </a:ext>
            </a:extLst>
          </p:cNvPr>
          <p:cNvSpPr txBox="1">
            <a:spLocks/>
          </p:cNvSpPr>
          <p:nvPr/>
        </p:nvSpPr>
        <p:spPr bwMode="gray">
          <a:xfrm>
            <a:off x="-142474" y="5973427"/>
            <a:ext cx="5211273" cy="977631"/>
          </a:xfrm>
          <a:prstGeom prst="rect">
            <a:avLst/>
          </a:prstGeom>
        </p:spPr>
        <p:txBody>
          <a:bodyPr vert="horz" lIns="450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lang="en-US" sz="2200" kern="1200" baseline="0" noProof="0" dirty="0" smtClean="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0" indent="0">
              <a:buNone/>
            </a:pPr>
            <a:r>
              <a:rPr lang="en-US" sz="1800" dirty="0">
                <a:solidFill>
                  <a:schemeClr val="bg1"/>
                </a:solidFill>
              </a:rPr>
              <a:t>Presenter: Alyssa Hiedeman</a:t>
            </a:r>
          </a:p>
          <a:p>
            <a:pPr marL="0" indent="0">
              <a:buNone/>
            </a:pPr>
            <a:r>
              <a:rPr lang="en-US" sz="1600" dirty="0">
                <a:solidFill>
                  <a:schemeClr val="bg1"/>
                </a:solidFill>
              </a:rPr>
              <a:t>PM: Brandon Stiffler</a:t>
            </a:r>
          </a:p>
        </p:txBody>
      </p:sp>
    </p:spTree>
    <p:extLst>
      <p:ext uri="{BB962C8B-B14F-4D97-AF65-F5344CB8AC3E}">
        <p14:creationId xmlns:p14="http://schemas.microsoft.com/office/powerpoint/2010/main" val="3956184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267114" y="1928091"/>
            <a:ext cx="5860921" cy="2903958"/>
          </a:xfrm>
        </p:spPr>
        <p:txBody>
          <a:bodyPr/>
          <a:lstStyle/>
          <a:p>
            <a:r>
              <a:rPr lang="en-US" sz="1600" dirty="0"/>
              <a:t>High resolution, real-time data acquisition</a:t>
            </a:r>
          </a:p>
          <a:p>
            <a:r>
              <a:rPr lang="en-US" sz="1600" dirty="0"/>
              <a:t>Distributed connectivity and data storage architecture</a:t>
            </a:r>
          </a:p>
          <a:p>
            <a:r>
              <a:rPr lang="en-US" sz="1600" dirty="0"/>
              <a:t>Extensive library of no-code analysis algorithms</a:t>
            </a:r>
          </a:p>
          <a:p>
            <a:pPr lvl="1"/>
            <a:r>
              <a:rPr lang="en-US" sz="1600" dirty="0"/>
              <a:t>Drag &amp; drop interface</a:t>
            </a:r>
          </a:p>
          <a:p>
            <a:pPr lvl="1"/>
            <a:r>
              <a:rPr lang="en-US" sz="1600" dirty="0"/>
              <a:t>Scope integration</a:t>
            </a:r>
          </a:p>
          <a:p>
            <a:r>
              <a:rPr lang="en-US" sz="1600" dirty="0"/>
              <a:t>Exportable runtimes for 24/7 analysis</a:t>
            </a:r>
          </a:p>
          <a:p>
            <a:pPr lvl="1"/>
            <a:r>
              <a:rPr lang="en-US" sz="1600" dirty="0"/>
              <a:t>PLC code generation</a:t>
            </a:r>
          </a:p>
          <a:p>
            <a:pPr lvl="1"/>
            <a:r>
              <a:rPr lang="en-US" sz="1600" dirty="0"/>
              <a:t>HMI dashboard generation</a:t>
            </a:r>
          </a:p>
        </p:txBody>
      </p:sp>
      <p:sp>
        <p:nvSpPr>
          <p:cNvPr id="4" name="Titel 1"/>
          <p:cNvSpPr>
            <a:spLocks noGrp="1"/>
          </p:cNvSpPr>
          <p:nvPr>
            <p:ph type="title"/>
          </p:nvPr>
        </p:nvSpPr>
        <p:spPr>
          <a:xfrm>
            <a:off x="-1" y="173788"/>
            <a:ext cx="10137600" cy="906366"/>
          </a:xfrm>
        </p:spPr>
        <p:txBody>
          <a:bodyPr/>
          <a:lstStyle/>
          <a:p>
            <a:r>
              <a:rPr lang="de-DE" sz="1800" b="0" dirty="0"/>
              <a:t>TwinCAT 3 | Analytics</a:t>
            </a:r>
            <a:br>
              <a:rPr lang="de-DE" sz="2000" b="0" dirty="0"/>
            </a:br>
            <a:r>
              <a:rPr lang="de-DE" dirty="0"/>
              <a:t>Story</a:t>
            </a:r>
          </a:p>
        </p:txBody>
      </p:sp>
      <p:sp>
        <p:nvSpPr>
          <p:cNvPr id="6" name="Rectangle 5">
            <a:extLst>
              <a:ext uri="{FF2B5EF4-FFF2-40B4-BE49-F238E27FC236}">
                <a16:creationId xmlns:a16="http://schemas.microsoft.com/office/drawing/2014/main" id="{8E5F3E13-9AE4-5C60-341F-2EF50279D6EB}"/>
              </a:ext>
            </a:extLst>
          </p:cNvPr>
          <p:cNvSpPr/>
          <p:nvPr/>
        </p:nvSpPr>
        <p:spPr>
          <a:xfrm>
            <a:off x="6096000" y="4377008"/>
            <a:ext cx="2136003" cy="523220"/>
          </a:xfrm>
          <a:prstGeom prst="rect">
            <a:avLst/>
          </a:prstGeom>
          <a:noFill/>
        </p:spPr>
        <p:txBody>
          <a:bodyPr wrap="square" lIns="91440" tIns="45720" rIns="91440" bIns="45720">
            <a:spAutoFit/>
          </a:bodyPr>
          <a:lstStyle/>
          <a:p>
            <a:r>
              <a:rPr lang="en-US" sz="2800" dirty="0">
                <a:solidFill>
                  <a:schemeClr val="bg1">
                    <a:lumMod val="65000"/>
                  </a:schemeClr>
                </a:solidFill>
              </a:rPr>
              <a:t>Diagnostics</a:t>
            </a:r>
          </a:p>
        </p:txBody>
      </p:sp>
      <p:sp>
        <p:nvSpPr>
          <p:cNvPr id="8" name="Rectangle 7">
            <a:extLst>
              <a:ext uri="{FF2B5EF4-FFF2-40B4-BE49-F238E27FC236}">
                <a16:creationId xmlns:a16="http://schemas.microsoft.com/office/drawing/2014/main" id="{21E0DB26-5E2E-0724-7DF8-B2A7FE2B7E38}"/>
              </a:ext>
            </a:extLst>
          </p:cNvPr>
          <p:cNvSpPr/>
          <p:nvPr/>
        </p:nvSpPr>
        <p:spPr>
          <a:xfrm>
            <a:off x="8733033" y="5672711"/>
            <a:ext cx="2015177" cy="461665"/>
          </a:xfrm>
          <a:prstGeom prst="rect">
            <a:avLst/>
          </a:prstGeom>
          <a:noFill/>
        </p:spPr>
        <p:txBody>
          <a:bodyPr wrap="square" lIns="91440" tIns="45720" rIns="91440" bIns="45720">
            <a:spAutoFit/>
          </a:bodyPr>
          <a:lstStyle/>
          <a:p>
            <a:r>
              <a:rPr lang="en-US" sz="2400" dirty="0">
                <a:solidFill>
                  <a:schemeClr val="bg1">
                    <a:lumMod val="65000"/>
                  </a:schemeClr>
                </a:solidFill>
              </a:rPr>
              <a:t>Performance</a:t>
            </a:r>
          </a:p>
        </p:txBody>
      </p:sp>
      <p:sp>
        <p:nvSpPr>
          <p:cNvPr id="9" name="Rectangle 8">
            <a:extLst>
              <a:ext uri="{FF2B5EF4-FFF2-40B4-BE49-F238E27FC236}">
                <a16:creationId xmlns:a16="http://schemas.microsoft.com/office/drawing/2014/main" id="{440CE887-A828-0256-C8DD-F00020B78436}"/>
              </a:ext>
            </a:extLst>
          </p:cNvPr>
          <p:cNvSpPr/>
          <p:nvPr/>
        </p:nvSpPr>
        <p:spPr>
          <a:xfrm>
            <a:off x="10548287" y="5605655"/>
            <a:ext cx="1488673" cy="400110"/>
          </a:xfrm>
          <a:prstGeom prst="rect">
            <a:avLst/>
          </a:prstGeom>
          <a:noFill/>
        </p:spPr>
        <p:txBody>
          <a:bodyPr wrap="square" lIns="91440" tIns="45720" rIns="91440" bIns="45720">
            <a:spAutoFit/>
          </a:bodyPr>
          <a:lstStyle/>
          <a:p>
            <a:r>
              <a:rPr lang="en-US" sz="2000" dirty="0">
                <a:solidFill>
                  <a:schemeClr val="bg1">
                    <a:lumMod val="65000"/>
                  </a:schemeClr>
                </a:solidFill>
              </a:rPr>
              <a:t>Cycle Time</a:t>
            </a:r>
          </a:p>
        </p:txBody>
      </p:sp>
      <p:sp>
        <p:nvSpPr>
          <p:cNvPr id="10" name="Rectangle 9">
            <a:extLst>
              <a:ext uri="{FF2B5EF4-FFF2-40B4-BE49-F238E27FC236}">
                <a16:creationId xmlns:a16="http://schemas.microsoft.com/office/drawing/2014/main" id="{9E8706D5-5163-4349-16BC-618142B70C48}"/>
              </a:ext>
            </a:extLst>
          </p:cNvPr>
          <p:cNvSpPr/>
          <p:nvPr/>
        </p:nvSpPr>
        <p:spPr>
          <a:xfrm>
            <a:off x="6257077" y="5332438"/>
            <a:ext cx="3057533" cy="430887"/>
          </a:xfrm>
          <a:prstGeom prst="rect">
            <a:avLst/>
          </a:prstGeom>
          <a:noFill/>
        </p:spPr>
        <p:txBody>
          <a:bodyPr wrap="square" lIns="91440" tIns="45720" rIns="91440" bIns="45720">
            <a:spAutoFit/>
          </a:bodyPr>
          <a:lstStyle/>
          <a:p>
            <a:r>
              <a:rPr lang="en-US" sz="2200" dirty="0">
                <a:solidFill>
                  <a:schemeClr val="bg1">
                    <a:lumMod val="65000"/>
                  </a:schemeClr>
                </a:solidFill>
              </a:rPr>
              <a:t>Process Improvements</a:t>
            </a:r>
          </a:p>
        </p:txBody>
      </p:sp>
      <p:sp>
        <p:nvSpPr>
          <p:cNvPr id="11" name="Rectangle 10">
            <a:extLst>
              <a:ext uri="{FF2B5EF4-FFF2-40B4-BE49-F238E27FC236}">
                <a16:creationId xmlns:a16="http://schemas.microsoft.com/office/drawing/2014/main" id="{46B2E534-4803-AFAB-CF37-A14A59EA75C9}"/>
              </a:ext>
            </a:extLst>
          </p:cNvPr>
          <p:cNvSpPr/>
          <p:nvPr/>
        </p:nvSpPr>
        <p:spPr>
          <a:xfrm>
            <a:off x="8322223" y="4922799"/>
            <a:ext cx="2064477" cy="461665"/>
          </a:xfrm>
          <a:prstGeom prst="rect">
            <a:avLst/>
          </a:prstGeom>
          <a:noFill/>
        </p:spPr>
        <p:txBody>
          <a:bodyPr wrap="square" lIns="91440" tIns="45720" rIns="91440" bIns="45720">
            <a:spAutoFit/>
          </a:bodyPr>
          <a:lstStyle/>
          <a:p>
            <a:r>
              <a:rPr lang="en-US" sz="2400" dirty="0">
                <a:solidFill>
                  <a:schemeClr val="bg1">
                    <a:lumMod val="65000"/>
                  </a:schemeClr>
                </a:solidFill>
              </a:rPr>
              <a:t>Optimization</a:t>
            </a:r>
          </a:p>
        </p:txBody>
      </p:sp>
      <p:sp>
        <p:nvSpPr>
          <p:cNvPr id="12" name="Rectangle 11">
            <a:extLst>
              <a:ext uri="{FF2B5EF4-FFF2-40B4-BE49-F238E27FC236}">
                <a16:creationId xmlns:a16="http://schemas.microsoft.com/office/drawing/2014/main" id="{BB8F84C7-990F-4714-6E17-C8F7B43B3DDB}"/>
              </a:ext>
            </a:extLst>
          </p:cNvPr>
          <p:cNvSpPr/>
          <p:nvPr/>
        </p:nvSpPr>
        <p:spPr>
          <a:xfrm>
            <a:off x="6527349" y="4914337"/>
            <a:ext cx="1704654" cy="400110"/>
          </a:xfrm>
          <a:prstGeom prst="rect">
            <a:avLst/>
          </a:prstGeom>
          <a:noFill/>
        </p:spPr>
        <p:txBody>
          <a:bodyPr wrap="square" lIns="91440" tIns="45720" rIns="91440" bIns="45720">
            <a:spAutoFit/>
          </a:bodyPr>
          <a:lstStyle/>
          <a:p>
            <a:r>
              <a:rPr lang="en-US" sz="2000" dirty="0">
                <a:solidFill>
                  <a:schemeClr val="bg1">
                    <a:lumMod val="65000"/>
                  </a:schemeClr>
                </a:solidFill>
              </a:rPr>
              <a:t>Data Logging</a:t>
            </a:r>
          </a:p>
        </p:txBody>
      </p:sp>
      <p:sp>
        <p:nvSpPr>
          <p:cNvPr id="13" name="Rectangle 12">
            <a:extLst>
              <a:ext uri="{FF2B5EF4-FFF2-40B4-BE49-F238E27FC236}">
                <a16:creationId xmlns:a16="http://schemas.microsoft.com/office/drawing/2014/main" id="{F7560CD0-60EE-7A0C-E17D-660EB5F76CE3}"/>
              </a:ext>
            </a:extLst>
          </p:cNvPr>
          <p:cNvSpPr/>
          <p:nvPr/>
        </p:nvSpPr>
        <p:spPr>
          <a:xfrm>
            <a:off x="10007031" y="4366853"/>
            <a:ext cx="2064477" cy="400110"/>
          </a:xfrm>
          <a:prstGeom prst="rect">
            <a:avLst/>
          </a:prstGeom>
          <a:noFill/>
        </p:spPr>
        <p:txBody>
          <a:bodyPr wrap="square" lIns="91440" tIns="45720" rIns="91440" bIns="45720">
            <a:spAutoFit/>
          </a:bodyPr>
          <a:lstStyle/>
          <a:p>
            <a:r>
              <a:rPr lang="en-US" sz="2000" dirty="0">
                <a:solidFill>
                  <a:schemeClr val="bg1">
                    <a:lumMod val="65000"/>
                  </a:schemeClr>
                </a:solidFill>
              </a:rPr>
              <a:t>Race Conditions</a:t>
            </a:r>
          </a:p>
        </p:txBody>
      </p:sp>
      <p:sp>
        <p:nvSpPr>
          <p:cNvPr id="14" name="Rectangle 13">
            <a:extLst>
              <a:ext uri="{FF2B5EF4-FFF2-40B4-BE49-F238E27FC236}">
                <a16:creationId xmlns:a16="http://schemas.microsoft.com/office/drawing/2014/main" id="{9265B6D7-93E6-F967-CFC6-D54D650729F2}"/>
              </a:ext>
            </a:extLst>
          </p:cNvPr>
          <p:cNvSpPr/>
          <p:nvPr/>
        </p:nvSpPr>
        <p:spPr>
          <a:xfrm>
            <a:off x="7863933" y="4175796"/>
            <a:ext cx="2230683" cy="430887"/>
          </a:xfrm>
          <a:prstGeom prst="rect">
            <a:avLst/>
          </a:prstGeom>
          <a:noFill/>
        </p:spPr>
        <p:txBody>
          <a:bodyPr wrap="square" lIns="91440" tIns="45720" rIns="91440" bIns="45720">
            <a:spAutoFit/>
          </a:bodyPr>
          <a:lstStyle/>
          <a:p>
            <a:r>
              <a:rPr lang="en-US" sz="2200" dirty="0">
                <a:solidFill>
                  <a:schemeClr val="bg1">
                    <a:lumMod val="65000"/>
                  </a:schemeClr>
                </a:solidFill>
              </a:rPr>
              <a:t>Troubleshooting</a:t>
            </a:r>
          </a:p>
        </p:txBody>
      </p:sp>
      <p:sp>
        <p:nvSpPr>
          <p:cNvPr id="15" name="Rectangle 14">
            <a:extLst>
              <a:ext uri="{FF2B5EF4-FFF2-40B4-BE49-F238E27FC236}">
                <a16:creationId xmlns:a16="http://schemas.microsoft.com/office/drawing/2014/main" id="{8BA904E8-0A41-8C11-E9C9-93CE7DB087D8}"/>
              </a:ext>
            </a:extLst>
          </p:cNvPr>
          <p:cNvSpPr/>
          <p:nvPr/>
        </p:nvSpPr>
        <p:spPr>
          <a:xfrm>
            <a:off x="10197317" y="4683504"/>
            <a:ext cx="1486215" cy="461665"/>
          </a:xfrm>
          <a:prstGeom prst="rect">
            <a:avLst/>
          </a:prstGeom>
          <a:noFill/>
        </p:spPr>
        <p:txBody>
          <a:bodyPr wrap="square" lIns="91440" tIns="45720" rIns="91440" bIns="45720">
            <a:spAutoFit/>
          </a:bodyPr>
          <a:lstStyle/>
          <a:p>
            <a:r>
              <a:rPr lang="en-US" sz="2400" dirty="0">
                <a:solidFill>
                  <a:schemeClr val="bg1">
                    <a:lumMod val="65000"/>
                  </a:schemeClr>
                </a:solidFill>
              </a:rPr>
              <a:t>Statistics</a:t>
            </a:r>
          </a:p>
        </p:txBody>
      </p:sp>
      <p:sp>
        <p:nvSpPr>
          <p:cNvPr id="17" name="Rectangle 16">
            <a:extLst>
              <a:ext uri="{FF2B5EF4-FFF2-40B4-BE49-F238E27FC236}">
                <a16:creationId xmlns:a16="http://schemas.microsoft.com/office/drawing/2014/main" id="{6B754F0F-4807-9E01-0634-46A986127037}"/>
              </a:ext>
            </a:extLst>
          </p:cNvPr>
          <p:cNvSpPr/>
          <p:nvPr/>
        </p:nvSpPr>
        <p:spPr>
          <a:xfrm>
            <a:off x="8061314" y="4573965"/>
            <a:ext cx="2230684" cy="400110"/>
          </a:xfrm>
          <a:prstGeom prst="rect">
            <a:avLst/>
          </a:prstGeom>
          <a:noFill/>
        </p:spPr>
        <p:txBody>
          <a:bodyPr wrap="square" lIns="91440" tIns="45720" rIns="91440" bIns="45720">
            <a:spAutoFit/>
          </a:bodyPr>
          <a:lstStyle/>
          <a:p>
            <a:r>
              <a:rPr lang="en-US" sz="2000" dirty="0">
                <a:solidFill>
                  <a:schemeClr val="bg1">
                    <a:lumMod val="65000"/>
                  </a:schemeClr>
                </a:solidFill>
              </a:rPr>
              <a:t>Energy Efficiency</a:t>
            </a:r>
          </a:p>
        </p:txBody>
      </p:sp>
      <p:sp>
        <p:nvSpPr>
          <p:cNvPr id="18" name="Textplatzhalter 1">
            <a:extLst>
              <a:ext uri="{FF2B5EF4-FFF2-40B4-BE49-F238E27FC236}">
                <a16:creationId xmlns:a16="http://schemas.microsoft.com/office/drawing/2014/main" id="{8E49CB02-ADB1-1C6D-58F9-92408D078DC5}"/>
              </a:ext>
            </a:extLst>
          </p:cNvPr>
          <p:cNvSpPr txBox="1">
            <a:spLocks/>
          </p:cNvSpPr>
          <p:nvPr/>
        </p:nvSpPr>
        <p:spPr bwMode="gray">
          <a:xfrm>
            <a:off x="-2" y="1142483"/>
            <a:ext cx="12071509" cy="906366"/>
          </a:xfrm>
          <a:prstGeom prst="rect">
            <a:avLst/>
          </a:prstGeom>
        </p:spPr>
        <p:txBody>
          <a:bodyPr vert="horz" lIns="450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lang="en-US" sz="2200" kern="1200" baseline="0" noProof="0" dirty="0" smtClean="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lang="en-US" sz="2200" kern="1200" noProof="0" dirty="0" smtClean="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marL="0" indent="0">
              <a:buNone/>
            </a:pPr>
            <a:r>
              <a:rPr lang="en-US" sz="2000" dirty="0"/>
              <a:t>Comprehensive, scalable solution for collecting, aggregating, and analyzing automation system data.</a:t>
            </a:r>
          </a:p>
        </p:txBody>
      </p:sp>
      <p:sp>
        <p:nvSpPr>
          <p:cNvPr id="19" name="Rectangle 18">
            <a:extLst>
              <a:ext uri="{FF2B5EF4-FFF2-40B4-BE49-F238E27FC236}">
                <a16:creationId xmlns:a16="http://schemas.microsoft.com/office/drawing/2014/main" id="{7C242598-6285-F881-30CA-D37768940C61}"/>
              </a:ext>
            </a:extLst>
          </p:cNvPr>
          <p:cNvSpPr/>
          <p:nvPr/>
        </p:nvSpPr>
        <p:spPr>
          <a:xfrm>
            <a:off x="7849615" y="5703488"/>
            <a:ext cx="884015" cy="400110"/>
          </a:xfrm>
          <a:prstGeom prst="rect">
            <a:avLst/>
          </a:prstGeom>
          <a:noFill/>
        </p:spPr>
        <p:txBody>
          <a:bodyPr wrap="square" lIns="91440" tIns="45720" rIns="91440" bIns="45720">
            <a:spAutoFit/>
          </a:bodyPr>
          <a:lstStyle/>
          <a:p>
            <a:r>
              <a:rPr lang="en-US" sz="2000" dirty="0">
                <a:solidFill>
                  <a:schemeClr val="bg1">
                    <a:lumMod val="65000"/>
                  </a:schemeClr>
                </a:solidFill>
              </a:rPr>
              <a:t>OEE</a:t>
            </a:r>
          </a:p>
        </p:txBody>
      </p:sp>
      <p:sp>
        <p:nvSpPr>
          <p:cNvPr id="20" name="Rectangle 19">
            <a:extLst>
              <a:ext uri="{FF2B5EF4-FFF2-40B4-BE49-F238E27FC236}">
                <a16:creationId xmlns:a16="http://schemas.microsoft.com/office/drawing/2014/main" id="{139D3DBB-48CE-8C0C-9C80-AC47649D8FF4}"/>
              </a:ext>
            </a:extLst>
          </p:cNvPr>
          <p:cNvSpPr/>
          <p:nvPr/>
        </p:nvSpPr>
        <p:spPr>
          <a:xfrm>
            <a:off x="9309515" y="5272471"/>
            <a:ext cx="2877390" cy="400110"/>
          </a:xfrm>
          <a:prstGeom prst="rect">
            <a:avLst/>
          </a:prstGeom>
          <a:noFill/>
        </p:spPr>
        <p:txBody>
          <a:bodyPr wrap="square" lIns="91440" tIns="45720" rIns="91440" bIns="45720">
            <a:spAutoFit/>
          </a:bodyPr>
          <a:lstStyle/>
          <a:p>
            <a:r>
              <a:rPr lang="en-US" sz="2000" dirty="0">
                <a:solidFill>
                  <a:schemeClr val="bg1">
                    <a:lumMod val="65000"/>
                  </a:schemeClr>
                </a:solidFill>
              </a:rPr>
              <a:t>Predictive Maintenance</a:t>
            </a:r>
          </a:p>
        </p:txBody>
      </p:sp>
      <p:sp>
        <p:nvSpPr>
          <p:cNvPr id="21" name="Rectangle 20">
            <a:extLst>
              <a:ext uri="{FF2B5EF4-FFF2-40B4-BE49-F238E27FC236}">
                <a16:creationId xmlns:a16="http://schemas.microsoft.com/office/drawing/2014/main" id="{D1CDA57F-F59B-178F-A71F-59B26D3A718A}"/>
              </a:ext>
            </a:extLst>
          </p:cNvPr>
          <p:cNvSpPr/>
          <p:nvPr/>
        </p:nvSpPr>
        <p:spPr>
          <a:xfrm>
            <a:off x="6464851" y="5790322"/>
            <a:ext cx="1573170" cy="430887"/>
          </a:xfrm>
          <a:prstGeom prst="rect">
            <a:avLst/>
          </a:prstGeom>
          <a:noFill/>
        </p:spPr>
        <p:txBody>
          <a:bodyPr wrap="square" lIns="91440" tIns="45720" rIns="91440" bIns="45720">
            <a:spAutoFit/>
          </a:bodyPr>
          <a:lstStyle/>
          <a:p>
            <a:r>
              <a:rPr lang="en-US" sz="2200" dirty="0">
                <a:solidFill>
                  <a:schemeClr val="bg1">
                    <a:lumMod val="65000"/>
                  </a:schemeClr>
                </a:solidFill>
              </a:rPr>
              <a:t>Reliability</a:t>
            </a:r>
          </a:p>
        </p:txBody>
      </p:sp>
      <p:sp>
        <p:nvSpPr>
          <p:cNvPr id="22" name="Rectangle 21">
            <a:extLst>
              <a:ext uri="{FF2B5EF4-FFF2-40B4-BE49-F238E27FC236}">
                <a16:creationId xmlns:a16="http://schemas.microsoft.com/office/drawing/2014/main" id="{CAF520C5-67E6-AE7A-62C3-097F3664FD68}"/>
              </a:ext>
            </a:extLst>
          </p:cNvPr>
          <p:cNvSpPr/>
          <p:nvPr/>
        </p:nvSpPr>
        <p:spPr>
          <a:xfrm>
            <a:off x="8307021" y="6043632"/>
            <a:ext cx="2212625" cy="400110"/>
          </a:xfrm>
          <a:prstGeom prst="rect">
            <a:avLst/>
          </a:prstGeom>
          <a:noFill/>
        </p:spPr>
        <p:txBody>
          <a:bodyPr wrap="square" lIns="91440" tIns="45720" rIns="91440" bIns="45720">
            <a:spAutoFit/>
          </a:bodyPr>
          <a:lstStyle/>
          <a:p>
            <a:r>
              <a:rPr lang="en-US" sz="2000" dirty="0">
                <a:solidFill>
                  <a:schemeClr val="bg1">
                    <a:lumMod val="65000"/>
                  </a:schemeClr>
                </a:solidFill>
              </a:rPr>
              <a:t>Quality Control</a:t>
            </a:r>
          </a:p>
        </p:txBody>
      </p:sp>
      <p:sp>
        <p:nvSpPr>
          <p:cNvPr id="23" name="Rectangle 22">
            <a:extLst>
              <a:ext uri="{FF2B5EF4-FFF2-40B4-BE49-F238E27FC236}">
                <a16:creationId xmlns:a16="http://schemas.microsoft.com/office/drawing/2014/main" id="{F583FE33-E71D-017C-1906-FCB3E6CE13AC}"/>
              </a:ext>
            </a:extLst>
          </p:cNvPr>
          <p:cNvSpPr/>
          <p:nvPr/>
        </p:nvSpPr>
        <p:spPr>
          <a:xfrm>
            <a:off x="10577770" y="4967427"/>
            <a:ext cx="1459190" cy="430887"/>
          </a:xfrm>
          <a:prstGeom prst="rect">
            <a:avLst/>
          </a:prstGeom>
          <a:noFill/>
        </p:spPr>
        <p:txBody>
          <a:bodyPr wrap="square" lIns="91440" tIns="45720" rIns="91440" bIns="45720">
            <a:spAutoFit/>
          </a:bodyPr>
          <a:lstStyle/>
          <a:p>
            <a:r>
              <a:rPr lang="en-US" sz="2200" dirty="0">
                <a:solidFill>
                  <a:schemeClr val="bg1">
                    <a:lumMod val="65000"/>
                  </a:schemeClr>
                </a:solidFill>
              </a:rPr>
              <a:t>Trending</a:t>
            </a:r>
          </a:p>
        </p:txBody>
      </p:sp>
      <p:sp>
        <p:nvSpPr>
          <p:cNvPr id="24" name="Rectangle 23">
            <a:extLst>
              <a:ext uri="{FF2B5EF4-FFF2-40B4-BE49-F238E27FC236}">
                <a16:creationId xmlns:a16="http://schemas.microsoft.com/office/drawing/2014/main" id="{47CFA339-9DA3-D07A-40AB-BD6701685AD7}"/>
              </a:ext>
            </a:extLst>
          </p:cNvPr>
          <p:cNvSpPr/>
          <p:nvPr/>
        </p:nvSpPr>
        <p:spPr>
          <a:xfrm>
            <a:off x="10232158" y="6054788"/>
            <a:ext cx="1672354" cy="400110"/>
          </a:xfrm>
          <a:prstGeom prst="rect">
            <a:avLst/>
          </a:prstGeom>
          <a:noFill/>
        </p:spPr>
        <p:txBody>
          <a:bodyPr wrap="square" lIns="91440" tIns="45720" rIns="91440" bIns="45720">
            <a:spAutoFit/>
          </a:bodyPr>
          <a:lstStyle/>
          <a:p>
            <a:r>
              <a:rPr lang="en-US" sz="2000" dirty="0">
                <a:solidFill>
                  <a:schemeClr val="bg1">
                    <a:lumMod val="65000"/>
                  </a:schemeClr>
                </a:solidFill>
              </a:rPr>
              <a:t>Dashboards</a:t>
            </a:r>
          </a:p>
        </p:txBody>
      </p:sp>
      <p:pic>
        <p:nvPicPr>
          <p:cNvPr id="27" name="Picture 26">
            <a:extLst>
              <a:ext uri="{FF2B5EF4-FFF2-40B4-BE49-F238E27FC236}">
                <a16:creationId xmlns:a16="http://schemas.microsoft.com/office/drawing/2014/main" id="{D22464D8-EF02-007D-F3FF-0253706F8C87}"/>
              </a:ext>
            </a:extLst>
          </p:cNvPr>
          <p:cNvPicPr>
            <a:picLocks noChangeAspect="1"/>
          </p:cNvPicPr>
          <p:nvPr/>
        </p:nvPicPr>
        <p:blipFill>
          <a:blip r:embed="rId2"/>
          <a:stretch>
            <a:fillRect/>
          </a:stretch>
        </p:blipFill>
        <p:spPr>
          <a:xfrm>
            <a:off x="6361942" y="2053997"/>
            <a:ext cx="1409897" cy="1857634"/>
          </a:xfrm>
          <a:prstGeom prst="rect">
            <a:avLst/>
          </a:prstGeom>
        </p:spPr>
      </p:pic>
      <p:pic>
        <p:nvPicPr>
          <p:cNvPr id="29" name="Picture 28">
            <a:extLst>
              <a:ext uri="{FF2B5EF4-FFF2-40B4-BE49-F238E27FC236}">
                <a16:creationId xmlns:a16="http://schemas.microsoft.com/office/drawing/2014/main" id="{296C19E2-8C65-5BEC-4D64-BAD6B7CF0EAA}"/>
              </a:ext>
            </a:extLst>
          </p:cNvPr>
          <p:cNvPicPr>
            <a:picLocks noChangeAspect="1"/>
          </p:cNvPicPr>
          <p:nvPr/>
        </p:nvPicPr>
        <p:blipFill>
          <a:blip r:embed="rId3"/>
          <a:stretch>
            <a:fillRect/>
          </a:stretch>
        </p:blipFill>
        <p:spPr>
          <a:xfrm>
            <a:off x="7811981" y="2053997"/>
            <a:ext cx="1352739" cy="1886213"/>
          </a:xfrm>
          <a:prstGeom prst="rect">
            <a:avLst/>
          </a:prstGeom>
        </p:spPr>
      </p:pic>
      <p:pic>
        <p:nvPicPr>
          <p:cNvPr id="31" name="Picture 30">
            <a:extLst>
              <a:ext uri="{FF2B5EF4-FFF2-40B4-BE49-F238E27FC236}">
                <a16:creationId xmlns:a16="http://schemas.microsoft.com/office/drawing/2014/main" id="{03EB5EF6-7A34-887D-FC59-44F3A3574612}"/>
              </a:ext>
            </a:extLst>
          </p:cNvPr>
          <p:cNvPicPr>
            <a:picLocks noChangeAspect="1"/>
          </p:cNvPicPr>
          <p:nvPr/>
        </p:nvPicPr>
        <p:blipFill>
          <a:blip r:embed="rId4"/>
          <a:stretch>
            <a:fillRect/>
          </a:stretch>
        </p:blipFill>
        <p:spPr>
          <a:xfrm>
            <a:off x="9204862" y="2053997"/>
            <a:ext cx="1381318" cy="1867161"/>
          </a:xfrm>
          <a:prstGeom prst="rect">
            <a:avLst/>
          </a:prstGeom>
        </p:spPr>
      </p:pic>
      <p:pic>
        <p:nvPicPr>
          <p:cNvPr id="33" name="Picture 32">
            <a:extLst>
              <a:ext uri="{FF2B5EF4-FFF2-40B4-BE49-F238E27FC236}">
                <a16:creationId xmlns:a16="http://schemas.microsoft.com/office/drawing/2014/main" id="{5DAD1716-786D-4A38-D073-D945199F0179}"/>
              </a:ext>
            </a:extLst>
          </p:cNvPr>
          <p:cNvPicPr>
            <a:picLocks noChangeAspect="1"/>
          </p:cNvPicPr>
          <p:nvPr/>
        </p:nvPicPr>
        <p:blipFill>
          <a:blip r:embed="rId5"/>
          <a:stretch>
            <a:fillRect/>
          </a:stretch>
        </p:blipFill>
        <p:spPr>
          <a:xfrm>
            <a:off x="10626322" y="2053997"/>
            <a:ext cx="1352739" cy="1819529"/>
          </a:xfrm>
          <a:prstGeom prst="rect">
            <a:avLst/>
          </a:prstGeom>
        </p:spPr>
      </p:pic>
    </p:spTree>
    <p:extLst>
      <p:ext uri="{BB962C8B-B14F-4D97-AF65-F5344CB8AC3E}">
        <p14:creationId xmlns:p14="http://schemas.microsoft.com/office/powerpoint/2010/main" val="68796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5"/>
          </p:nvPr>
        </p:nvSpPr>
        <p:spPr>
          <a:xfrm>
            <a:off x="3" y="1090799"/>
            <a:ext cx="4876797" cy="5331600"/>
          </a:xfrm>
        </p:spPr>
        <p:txBody>
          <a:bodyPr/>
          <a:lstStyle/>
          <a:p>
            <a:pPr marL="0" indent="0">
              <a:buNone/>
            </a:pPr>
            <a:r>
              <a:rPr lang="en-US" sz="2400" b="1" dirty="0"/>
              <a:t>Full Workflow</a:t>
            </a:r>
          </a:p>
          <a:p>
            <a:pPr marL="0" indent="0">
              <a:buNone/>
            </a:pPr>
            <a:endParaRPr lang="en-US" sz="1800" b="1" dirty="0"/>
          </a:p>
          <a:p>
            <a:r>
              <a:rPr lang="en-US" sz="1800" dirty="0"/>
              <a:t>TwinCAT Runtime(s)</a:t>
            </a:r>
          </a:p>
          <a:p>
            <a:pPr lvl="1"/>
            <a:r>
              <a:rPr lang="en-US" sz="1800" dirty="0"/>
              <a:t>Optionally with Logger</a:t>
            </a:r>
          </a:p>
          <a:p>
            <a:r>
              <a:rPr lang="en-US" sz="1800" dirty="0"/>
              <a:t>Analytics Workbench</a:t>
            </a:r>
          </a:p>
          <a:p>
            <a:r>
              <a:rPr lang="en-US" sz="1800" dirty="0"/>
              <a:t>Analytics Storage Provider</a:t>
            </a:r>
          </a:p>
          <a:p>
            <a:pPr lvl="1"/>
            <a:r>
              <a:rPr lang="en-US" sz="1800" dirty="0"/>
              <a:t>Extra storage PC</a:t>
            </a:r>
          </a:p>
          <a:p>
            <a:r>
              <a:rPr lang="en-US" sz="1800" dirty="0"/>
              <a:t>Analytics Runtime</a:t>
            </a:r>
          </a:p>
          <a:p>
            <a:pPr lvl="1"/>
            <a:r>
              <a:rPr lang="en-US" sz="1800" dirty="0"/>
              <a:t>Client targets</a:t>
            </a:r>
          </a:p>
          <a:p>
            <a:pPr lvl="1"/>
            <a:r>
              <a:rPr lang="en-US" sz="1800" dirty="0"/>
              <a:t>Collection of licenses</a:t>
            </a:r>
          </a:p>
          <a:p>
            <a:r>
              <a:rPr lang="en-US" sz="1800" dirty="0"/>
              <a:t>MQTT(S) Broker</a:t>
            </a:r>
          </a:p>
          <a:p>
            <a:pPr lvl="1"/>
            <a:r>
              <a:rPr lang="en-US" sz="1800" dirty="0"/>
              <a:t>Centralized / cloud-based server</a:t>
            </a:r>
          </a:p>
        </p:txBody>
      </p:sp>
      <p:sp>
        <p:nvSpPr>
          <p:cNvPr id="4" name="Titel 1"/>
          <p:cNvSpPr>
            <a:spLocks noGrp="1"/>
          </p:cNvSpPr>
          <p:nvPr>
            <p:ph type="title"/>
          </p:nvPr>
        </p:nvSpPr>
        <p:spPr>
          <a:xfrm>
            <a:off x="-1" y="173788"/>
            <a:ext cx="10137600" cy="906366"/>
          </a:xfrm>
        </p:spPr>
        <p:txBody>
          <a:bodyPr/>
          <a:lstStyle/>
          <a:p>
            <a:r>
              <a:rPr lang="de-DE" sz="1800" b="0" dirty="0"/>
              <a:t>TwinCAT 3 | Analytics</a:t>
            </a:r>
            <a:br>
              <a:rPr lang="de-DE" sz="2000" b="0" dirty="0"/>
            </a:br>
            <a:r>
              <a:rPr lang="de-DE" dirty="0"/>
              <a:t>Workflow</a:t>
            </a:r>
          </a:p>
        </p:txBody>
      </p:sp>
      <p:pic>
        <p:nvPicPr>
          <p:cNvPr id="48" name="Grafik 47" descr="Ein Bild, das Screenshot enthält.&#10;&#10;Automatisch generierte Beschreibung">
            <a:extLst>
              <a:ext uri="{FF2B5EF4-FFF2-40B4-BE49-F238E27FC236}">
                <a16:creationId xmlns:a16="http://schemas.microsoft.com/office/drawing/2014/main" id="{F1724FDC-9CED-4BA5-930A-75CD91841F7C}"/>
              </a:ext>
            </a:extLst>
          </p:cNvPr>
          <p:cNvPicPr>
            <a:picLocks noChangeAspect="1"/>
          </p:cNvPicPr>
          <p:nvPr/>
        </p:nvPicPr>
        <p:blipFill rotWithShape="1">
          <a:blip r:embed="rId2"/>
          <a:srcRect l="6956" t="3755" r="11411" b="5728"/>
          <a:stretch/>
        </p:blipFill>
        <p:spPr>
          <a:xfrm>
            <a:off x="4640413" y="1192971"/>
            <a:ext cx="6891564" cy="5402366"/>
          </a:xfrm>
          <a:prstGeom prst="rect">
            <a:avLst/>
          </a:prstGeom>
        </p:spPr>
      </p:pic>
    </p:spTree>
    <p:extLst>
      <p:ext uri="{BB962C8B-B14F-4D97-AF65-F5344CB8AC3E}">
        <p14:creationId xmlns:p14="http://schemas.microsoft.com/office/powerpoint/2010/main" val="4060920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4334-EE25-8C3D-15C8-63E4211B85B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3AE8B99-C904-4997-3BBB-AC155604DEBA}"/>
              </a:ext>
            </a:extLst>
          </p:cNvPr>
          <p:cNvPicPr>
            <a:picLocks noChangeAspect="1"/>
          </p:cNvPicPr>
          <p:nvPr/>
        </p:nvPicPr>
        <p:blipFill>
          <a:blip r:embed="rId3"/>
          <a:stretch>
            <a:fillRect/>
          </a:stretch>
        </p:blipFill>
        <p:spPr>
          <a:xfrm>
            <a:off x="5182945" y="4343400"/>
            <a:ext cx="429929" cy="517003"/>
          </a:xfrm>
          <a:prstGeom prst="rect">
            <a:avLst/>
          </a:prstGeom>
        </p:spPr>
      </p:pic>
      <p:pic>
        <p:nvPicPr>
          <p:cNvPr id="5" name="Picture 4">
            <a:extLst>
              <a:ext uri="{FF2B5EF4-FFF2-40B4-BE49-F238E27FC236}">
                <a16:creationId xmlns:a16="http://schemas.microsoft.com/office/drawing/2014/main" id="{DABF8C03-493D-12DA-6EE5-CD9B5B799578}"/>
              </a:ext>
            </a:extLst>
          </p:cNvPr>
          <p:cNvPicPr>
            <a:picLocks noChangeAspect="1"/>
          </p:cNvPicPr>
          <p:nvPr/>
        </p:nvPicPr>
        <p:blipFill>
          <a:blip r:embed="rId3"/>
          <a:stretch>
            <a:fillRect/>
          </a:stretch>
        </p:blipFill>
        <p:spPr>
          <a:xfrm>
            <a:off x="5473099" y="4236342"/>
            <a:ext cx="429929" cy="517002"/>
          </a:xfrm>
          <a:prstGeom prst="rect">
            <a:avLst/>
          </a:prstGeom>
        </p:spPr>
      </p:pic>
      <p:pic>
        <p:nvPicPr>
          <p:cNvPr id="21" name="Picture 20">
            <a:extLst>
              <a:ext uri="{FF2B5EF4-FFF2-40B4-BE49-F238E27FC236}">
                <a16:creationId xmlns:a16="http://schemas.microsoft.com/office/drawing/2014/main" id="{40972B76-E567-E121-6F4A-A7C35345812B}"/>
              </a:ext>
            </a:extLst>
          </p:cNvPr>
          <p:cNvPicPr>
            <a:picLocks noChangeAspect="1"/>
          </p:cNvPicPr>
          <p:nvPr/>
        </p:nvPicPr>
        <p:blipFill>
          <a:blip r:embed="rId4"/>
          <a:stretch>
            <a:fillRect/>
          </a:stretch>
        </p:blipFill>
        <p:spPr>
          <a:xfrm>
            <a:off x="4875585" y="3770771"/>
            <a:ext cx="7011615" cy="2934829"/>
          </a:xfrm>
          <a:prstGeom prst="rect">
            <a:avLst/>
          </a:prstGeom>
        </p:spPr>
      </p:pic>
      <p:pic>
        <p:nvPicPr>
          <p:cNvPr id="1026" name="Picture 2" descr="TF3520 | TwinCAT 3 Analytics Storage Provider">
            <a:extLst>
              <a:ext uri="{FF2B5EF4-FFF2-40B4-BE49-F238E27FC236}">
                <a16:creationId xmlns:a16="http://schemas.microsoft.com/office/drawing/2014/main" id="{3B120001-FAB2-890A-17BA-1E1588E10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875" y="3415251"/>
            <a:ext cx="13716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920F705-3E64-68E4-CE3D-DE2B2646D7F0}"/>
              </a:ext>
            </a:extLst>
          </p:cNvPr>
          <p:cNvPicPr>
            <a:picLocks noChangeAspect="1"/>
          </p:cNvPicPr>
          <p:nvPr/>
        </p:nvPicPr>
        <p:blipFill>
          <a:blip r:embed="rId6"/>
          <a:stretch>
            <a:fillRect/>
          </a:stretch>
        </p:blipFill>
        <p:spPr>
          <a:xfrm>
            <a:off x="78606" y="1219200"/>
            <a:ext cx="2207394" cy="3048000"/>
          </a:xfrm>
          <a:prstGeom prst="rect">
            <a:avLst/>
          </a:prstGeom>
        </p:spPr>
      </p:pic>
      <p:pic>
        <p:nvPicPr>
          <p:cNvPr id="16" name="Picture 15">
            <a:extLst>
              <a:ext uri="{FF2B5EF4-FFF2-40B4-BE49-F238E27FC236}">
                <a16:creationId xmlns:a16="http://schemas.microsoft.com/office/drawing/2014/main" id="{C77E4EF2-429B-F897-B559-EE43194C0312}"/>
              </a:ext>
            </a:extLst>
          </p:cNvPr>
          <p:cNvPicPr>
            <a:picLocks noChangeAspect="1"/>
          </p:cNvPicPr>
          <p:nvPr/>
        </p:nvPicPr>
        <p:blipFill>
          <a:blip r:embed="rId7"/>
          <a:stretch>
            <a:fillRect/>
          </a:stretch>
        </p:blipFill>
        <p:spPr>
          <a:xfrm>
            <a:off x="2265348" y="1219200"/>
            <a:ext cx="3144852" cy="2130972"/>
          </a:xfrm>
          <a:prstGeom prst="rect">
            <a:avLst/>
          </a:prstGeom>
        </p:spPr>
      </p:pic>
      <p:pic>
        <p:nvPicPr>
          <p:cNvPr id="18" name="Picture 17">
            <a:extLst>
              <a:ext uri="{FF2B5EF4-FFF2-40B4-BE49-F238E27FC236}">
                <a16:creationId xmlns:a16="http://schemas.microsoft.com/office/drawing/2014/main" id="{F892C641-52C1-A386-4086-750ADB2A4C6B}"/>
              </a:ext>
            </a:extLst>
          </p:cNvPr>
          <p:cNvPicPr>
            <a:picLocks noChangeAspect="1"/>
          </p:cNvPicPr>
          <p:nvPr/>
        </p:nvPicPr>
        <p:blipFill>
          <a:blip r:embed="rId8"/>
          <a:stretch>
            <a:fillRect/>
          </a:stretch>
        </p:blipFill>
        <p:spPr>
          <a:xfrm>
            <a:off x="2256133" y="3289491"/>
            <a:ext cx="2207394" cy="1973807"/>
          </a:xfrm>
          <a:prstGeom prst="rect">
            <a:avLst/>
          </a:prstGeom>
        </p:spPr>
      </p:pic>
      <p:pic>
        <p:nvPicPr>
          <p:cNvPr id="27" name="Picture 26">
            <a:extLst>
              <a:ext uri="{FF2B5EF4-FFF2-40B4-BE49-F238E27FC236}">
                <a16:creationId xmlns:a16="http://schemas.microsoft.com/office/drawing/2014/main" id="{88B8A30F-6F9A-668D-EDF3-D8823C8EBC7D}"/>
              </a:ext>
            </a:extLst>
          </p:cNvPr>
          <p:cNvPicPr>
            <a:picLocks noChangeAspect="1"/>
          </p:cNvPicPr>
          <p:nvPr/>
        </p:nvPicPr>
        <p:blipFill>
          <a:blip r:embed="rId9"/>
          <a:stretch>
            <a:fillRect/>
          </a:stretch>
        </p:blipFill>
        <p:spPr>
          <a:xfrm>
            <a:off x="6975974" y="1348353"/>
            <a:ext cx="2819400" cy="1420040"/>
          </a:xfrm>
          <a:prstGeom prst="rect">
            <a:avLst/>
          </a:prstGeom>
        </p:spPr>
      </p:pic>
      <p:pic>
        <p:nvPicPr>
          <p:cNvPr id="29" name="Graphic 28" descr="Open folder outline">
            <a:extLst>
              <a:ext uri="{FF2B5EF4-FFF2-40B4-BE49-F238E27FC236}">
                <a16:creationId xmlns:a16="http://schemas.microsoft.com/office/drawing/2014/main" id="{4898B75A-4F86-AE82-8B61-AF3973723D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20200" y="2206824"/>
            <a:ext cx="914400" cy="914400"/>
          </a:xfrm>
          <a:prstGeom prst="rect">
            <a:avLst/>
          </a:prstGeom>
        </p:spPr>
      </p:pic>
      <p:pic>
        <p:nvPicPr>
          <p:cNvPr id="31" name="Graphic 30" descr="Paper outline">
            <a:extLst>
              <a:ext uri="{FF2B5EF4-FFF2-40B4-BE49-F238E27FC236}">
                <a16:creationId xmlns:a16="http://schemas.microsoft.com/office/drawing/2014/main" id="{65AC88DA-3B50-CCBD-6069-D63F25F2E4F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21840" y="1929968"/>
            <a:ext cx="384159" cy="384159"/>
          </a:xfrm>
          <a:prstGeom prst="rect">
            <a:avLst/>
          </a:prstGeom>
        </p:spPr>
      </p:pic>
      <p:pic>
        <p:nvPicPr>
          <p:cNvPr id="32" name="Graphic 31" descr="Paper outline">
            <a:extLst>
              <a:ext uri="{FF2B5EF4-FFF2-40B4-BE49-F238E27FC236}">
                <a16:creationId xmlns:a16="http://schemas.microsoft.com/office/drawing/2014/main" id="{E080C06E-944F-5D99-BD47-0CDE64303D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68298" y="2058373"/>
            <a:ext cx="384159" cy="384159"/>
          </a:xfrm>
          <a:prstGeom prst="rect">
            <a:avLst/>
          </a:prstGeom>
        </p:spPr>
      </p:pic>
      <p:pic>
        <p:nvPicPr>
          <p:cNvPr id="33" name="Graphic 32" descr="Paper outline">
            <a:extLst>
              <a:ext uri="{FF2B5EF4-FFF2-40B4-BE49-F238E27FC236}">
                <a16:creationId xmlns:a16="http://schemas.microsoft.com/office/drawing/2014/main" id="{4FD83FD9-771A-9190-A8AB-C848AE4AB81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18721" y="2210960"/>
            <a:ext cx="384159" cy="384159"/>
          </a:xfrm>
          <a:prstGeom prst="rect">
            <a:avLst/>
          </a:prstGeom>
        </p:spPr>
      </p:pic>
      <p:cxnSp>
        <p:nvCxnSpPr>
          <p:cNvPr id="36" name="Straight Connector 35">
            <a:extLst>
              <a:ext uri="{FF2B5EF4-FFF2-40B4-BE49-F238E27FC236}">
                <a16:creationId xmlns:a16="http://schemas.microsoft.com/office/drawing/2014/main" id="{C14559DC-EC19-F966-1335-0521D1F72ACA}"/>
              </a:ext>
            </a:extLst>
          </p:cNvPr>
          <p:cNvCxnSpPr/>
          <p:nvPr/>
        </p:nvCxnSpPr>
        <p:spPr>
          <a:xfrm>
            <a:off x="6096000" y="3276600"/>
            <a:ext cx="5334000" cy="0"/>
          </a:xfrm>
          <a:prstGeom prst="line">
            <a:avLst/>
          </a:prstGeom>
          <a:ln w="63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 name="Titel 1">
            <a:extLst>
              <a:ext uri="{FF2B5EF4-FFF2-40B4-BE49-F238E27FC236}">
                <a16:creationId xmlns:a16="http://schemas.microsoft.com/office/drawing/2014/main" id="{94EB51C0-0B9F-6CA9-EAE0-20FDE5D9801B}"/>
              </a:ext>
            </a:extLst>
          </p:cNvPr>
          <p:cNvSpPr>
            <a:spLocks noGrp="1"/>
          </p:cNvSpPr>
          <p:nvPr>
            <p:ph type="title"/>
          </p:nvPr>
        </p:nvSpPr>
        <p:spPr>
          <a:xfrm>
            <a:off x="-1" y="173788"/>
            <a:ext cx="10137600" cy="906366"/>
          </a:xfrm>
        </p:spPr>
        <p:txBody>
          <a:bodyPr/>
          <a:lstStyle/>
          <a:p>
            <a:r>
              <a:rPr lang="de-DE" sz="1800" b="0" dirty="0"/>
              <a:t>TwinCAT 3 | Analytics</a:t>
            </a:r>
            <a:br>
              <a:rPr lang="de-DE" sz="2000" b="0" dirty="0"/>
            </a:br>
            <a:r>
              <a:rPr lang="de-DE" dirty="0"/>
              <a:t>Data Acquisition</a:t>
            </a:r>
          </a:p>
        </p:txBody>
      </p:sp>
    </p:spTree>
    <p:extLst>
      <p:ext uri="{BB962C8B-B14F-4D97-AF65-F5344CB8AC3E}">
        <p14:creationId xmlns:p14="http://schemas.microsoft.com/office/powerpoint/2010/main" val="16983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4334-EE25-8C3D-15C8-63E4211B85B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FEDA182-28ED-C3DE-7876-372DA89A4988}"/>
              </a:ext>
            </a:extLst>
          </p:cNvPr>
          <p:cNvPicPr>
            <a:picLocks noChangeAspect="1"/>
          </p:cNvPicPr>
          <p:nvPr/>
        </p:nvPicPr>
        <p:blipFill>
          <a:blip r:embed="rId3"/>
          <a:stretch>
            <a:fillRect/>
          </a:stretch>
        </p:blipFill>
        <p:spPr>
          <a:xfrm>
            <a:off x="5569737" y="4224094"/>
            <a:ext cx="6600056" cy="2509151"/>
          </a:xfrm>
          <a:prstGeom prst="rect">
            <a:avLst/>
          </a:prstGeom>
        </p:spPr>
      </p:pic>
      <p:pic>
        <p:nvPicPr>
          <p:cNvPr id="3" name="Picture 2">
            <a:extLst>
              <a:ext uri="{FF2B5EF4-FFF2-40B4-BE49-F238E27FC236}">
                <a16:creationId xmlns:a16="http://schemas.microsoft.com/office/drawing/2014/main" id="{17BC78E5-8976-03F2-A190-26150D4F363E}"/>
              </a:ext>
            </a:extLst>
          </p:cNvPr>
          <p:cNvPicPr>
            <a:picLocks noChangeAspect="1"/>
          </p:cNvPicPr>
          <p:nvPr/>
        </p:nvPicPr>
        <p:blipFill>
          <a:blip r:embed="rId4"/>
          <a:stretch>
            <a:fillRect/>
          </a:stretch>
        </p:blipFill>
        <p:spPr>
          <a:xfrm>
            <a:off x="127131" y="1268760"/>
            <a:ext cx="5442606" cy="3394185"/>
          </a:xfrm>
          <a:prstGeom prst="rect">
            <a:avLst/>
          </a:prstGeom>
        </p:spPr>
      </p:pic>
      <p:sp>
        <p:nvSpPr>
          <p:cNvPr id="8" name="Textplatzhalter 2">
            <a:extLst>
              <a:ext uri="{FF2B5EF4-FFF2-40B4-BE49-F238E27FC236}">
                <a16:creationId xmlns:a16="http://schemas.microsoft.com/office/drawing/2014/main" id="{28B32FF4-25DF-1D16-F436-1BE7E74D8890}"/>
              </a:ext>
            </a:extLst>
          </p:cNvPr>
          <p:cNvSpPr>
            <a:spLocks noGrp="1"/>
          </p:cNvSpPr>
          <p:nvPr>
            <p:ph type="body" sz="quarter" idx="15"/>
          </p:nvPr>
        </p:nvSpPr>
        <p:spPr>
          <a:xfrm>
            <a:off x="5807968" y="1256912"/>
            <a:ext cx="5767374" cy="2266217"/>
          </a:xfrm>
        </p:spPr>
        <p:txBody>
          <a:bodyPr/>
          <a:lstStyle/>
          <a:p>
            <a:pPr>
              <a:buFont typeface="Arial" panose="020B0604020202020204" pitchFamily="34" charset="0"/>
              <a:buChar char="•"/>
            </a:pPr>
            <a:r>
              <a:rPr lang="en-US" sz="1800" noProof="1"/>
              <a:t>Removing dependency on proprietary binary data format</a:t>
            </a:r>
          </a:p>
          <a:p>
            <a:pPr lvl="1">
              <a:buFont typeface="Arial" panose="020B0604020202020204" pitchFamily="34" charset="0"/>
              <a:buChar char="•"/>
            </a:pPr>
            <a:r>
              <a:rPr lang="en-US" sz="1800" noProof="1"/>
              <a:t>Plain text output / export</a:t>
            </a:r>
          </a:p>
          <a:p>
            <a:pPr>
              <a:buFont typeface="Arial" panose="020B0604020202020204" pitchFamily="34" charset="0"/>
              <a:buChar char="•"/>
            </a:pPr>
            <a:r>
              <a:rPr lang="en-US" sz="1800" noProof="1"/>
              <a:t>Configure data retention policy</a:t>
            </a:r>
          </a:p>
          <a:p>
            <a:pPr>
              <a:buFont typeface="Arial" panose="020B0604020202020204" pitchFamily="34" charset="0"/>
              <a:buChar char="•"/>
            </a:pPr>
            <a:r>
              <a:rPr lang="en-US" sz="1800" noProof="1"/>
              <a:t>Subscribe to multiple brokers, write to multiple stores</a:t>
            </a:r>
          </a:p>
        </p:txBody>
      </p:sp>
      <p:sp>
        <p:nvSpPr>
          <p:cNvPr id="2" name="Textplatzhalter 2">
            <a:extLst>
              <a:ext uri="{FF2B5EF4-FFF2-40B4-BE49-F238E27FC236}">
                <a16:creationId xmlns:a16="http://schemas.microsoft.com/office/drawing/2014/main" id="{9B7699B2-B954-F3CC-8487-783B97008565}"/>
              </a:ext>
            </a:extLst>
          </p:cNvPr>
          <p:cNvSpPr txBox="1">
            <a:spLocks/>
          </p:cNvSpPr>
          <p:nvPr/>
        </p:nvSpPr>
        <p:spPr bwMode="gray">
          <a:xfrm>
            <a:off x="6540705" y="3699887"/>
            <a:ext cx="5034637" cy="2266217"/>
          </a:xfrm>
          <a:prstGeom prst="rect">
            <a:avLst/>
          </a:prstGeom>
        </p:spPr>
        <p:txBody>
          <a:bodyPr vert="horz" lIns="450000" tIns="190800" rIns="91440" bIns="45720" rtlCol="0">
            <a:noAutofit/>
          </a:bodyPr>
          <a:lst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a:lstStyle>
          <a:p>
            <a:pPr>
              <a:buFont typeface="Arial" panose="020B0604020202020204" pitchFamily="34" charset="0"/>
              <a:buChar char="•"/>
            </a:pPr>
            <a:r>
              <a:rPr lang="en-US" sz="1800" noProof="1"/>
              <a:t>Future: Data retention policies</a:t>
            </a:r>
          </a:p>
        </p:txBody>
      </p:sp>
      <p:sp>
        <p:nvSpPr>
          <p:cNvPr id="7" name="Titel 1">
            <a:extLst>
              <a:ext uri="{FF2B5EF4-FFF2-40B4-BE49-F238E27FC236}">
                <a16:creationId xmlns:a16="http://schemas.microsoft.com/office/drawing/2014/main" id="{6DD53D77-12A9-B420-FA30-4F4A63878B67}"/>
              </a:ext>
            </a:extLst>
          </p:cNvPr>
          <p:cNvSpPr>
            <a:spLocks noGrp="1"/>
          </p:cNvSpPr>
          <p:nvPr>
            <p:ph type="title"/>
          </p:nvPr>
        </p:nvSpPr>
        <p:spPr>
          <a:xfrm>
            <a:off x="-1" y="173788"/>
            <a:ext cx="10137600" cy="906366"/>
          </a:xfrm>
        </p:spPr>
        <p:txBody>
          <a:bodyPr/>
          <a:lstStyle/>
          <a:p>
            <a:r>
              <a:rPr lang="de-DE" sz="1800" b="0" dirty="0"/>
              <a:t>TwinCAT 3 | Analytics</a:t>
            </a:r>
            <a:br>
              <a:rPr lang="de-DE" sz="2000" b="0" dirty="0"/>
            </a:br>
            <a:r>
              <a:rPr lang="de-DE" dirty="0"/>
              <a:t>Storage Provider Updates</a:t>
            </a:r>
          </a:p>
        </p:txBody>
      </p:sp>
    </p:spTree>
    <p:extLst>
      <p:ext uri="{BB962C8B-B14F-4D97-AF65-F5344CB8AC3E}">
        <p14:creationId xmlns:p14="http://schemas.microsoft.com/office/powerpoint/2010/main" val="1489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266156870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1_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1.potx" id="{8AC5C9EE-7F7E-4723-A3B4-A991598FCCEB}" vid="{8F3A2A84-3748-4598-A051-E6662C2CA100}"/>
    </a:ext>
  </a:extLst>
</a:theme>
</file>

<file path=ppt/theme/theme3.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A0635D1A512B46933F9153850B6537" ma:contentTypeVersion="12" ma:contentTypeDescription="Create a new document." ma:contentTypeScope="" ma:versionID="2c0d86eb2224a23e1b29fd8f379a2310">
  <xsd:schema xmlns:xsd="http://www.w3.org/2001/XMLSchema" xmlns:xs="http://www.w3.org/2001/XMLSchema" xmlns:p="http://schemas.microsoft.com/office/2006/metadata/properties" xmlns:ns2="f5ace8db-9ed1-4e2d-9f74-ba66924452b8" xmlns:ns3="1015ecd7-40bb-4eb4-8054-8d1b01dba6fa" targetNamespace="http://schemas.microsoft.com/office/2006/metadata/properties" ma:root="true" ma:fieldsID="2bfdaa731c80fa05168c1d108da44f81" ns2:_="" ns3:_="">
    <xsd:import namespace="f5ace8db-9ed1-4e2d-9f74-ba66924452b8"/>
    <xsd:import namespace="1015ecd7-40bb-4eb4-8054-8d1b01dba6f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ace8db-9ed1-4e2d-9f74-ba66924452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0043bf8b-3889-4777-b4fe-3a05b877264f" ma:termSetId="09814cd3-568e-fe90-9814-8d621ff8fb84" ma:anchorId="fba54fb3-c3e1-fe81-a776-ca4b69148c4d" ma:open="true" ma:isKeyword="false">
      <xsd:complexType>
        <xsd:sequence>
          <xsd:element ref="pc:Terms" minOccurs="0" maxOccurs="1"/>
        </xsd:sequence>
      </xsd:complexType>
    </xsd:element>
    <xsd:element name="MediaServiceLocation" ma:index="15" nillable="true" ma:displayName="Location" ma:indexed="true"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15ecd7-40bb-4eb4-8054-8d1b01dba6f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188e995-e147-45d3-9d8e-0145f5266996}" ma:internalName="TaxCatchAll" ma:showField="CatchAllData" ma:web="1015ecd7-40bb-4eb4-8054-8d1b01dba6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ace8db-9ed1-4e2d-9f74-ba66924452b8">
      <Terms xmlns="http://schemas.microsoft.com/office/infopath/2007/PartnerControls"/>
    </lcf76f155ced4ddcb4097134ff3c332f>
    <TaxCatchAll xmlns="1015ecd7-40bb-4eb4-8054-8d1b01dba6f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8B4E53-4ADD-455B-9525-8DA0EE0770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ace8db-9ed1-4e2d-9f74-ba66924452b8"/>
    <ds:schemaRef ds:uri="1015ecd7-40bb-4eb4-8054-8d1b01dba6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E7D4EB-93AC-4AAA-ACC7-D6BB800B4C6C}">
  <ds:schemaRefs>
    <ds:schemaRef ds:uri="http://schemas.microsoft.com/office/2006/metadata/properties"/>
    <ds:schemaRef ds:uri="http://schemas.microsoft.com/office/infopath/2007/PartnerControls"/>
    <ds:schemaRef ds:uri="f5ace8db-9ed1-4e2d-9f74-ba66924452b8"/>
    <ds:schemaRef ds:uri="1015ecd7-40bb-4eb4-8054-8d1b01dba6fa"/>
  </ds:schemaRefs>
</ds:datastoreItem>
</file>

<file path=customXml/itemProps3.xml><?xml version="1.0" encoding="utf-8"?>
<ds:datastoreItem xmlns:ds="http://schemas.openxmlformats.org/officeDocument/2006/customXml" ds:itemID="{DA073513-3B1B-42F3-8BCD-175A2D1268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Beckhoff_Slide_Master_16x9</Template>
  <TotalTime>0</TotalTime>
  <Words>376</Words>
  <Application>Microsoft Office PowerPoint</Application>
  <PresentationFormat>Widescreen</PresentationFormat>
  <Paragraphs>76</Paragraphs>
  <Slides>6</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Arial</vt:lpstr>
      <vt:lpstr>Calibri</vt:lpstr>
      <vt:lpstr>Symbol</vt:lpstr>
      <vt:lpstr>Wingdings</vt:lpstr>
      <vt:lpstr>Beckhoff Slide Master</vt:lpstr>
      <vt:lpstr>1_Beckhoff Slide Master</vt:lpstr>
      <vt:lpstr>Engineering Meeting 2024 TwinCAT 3 Analytics</vt:lpstr>
      <vt:lpstr>TwinCAT 3 | Analytics Story</vt:lpstr>
      <vt:lpstr>TwinCAT 3 | Analytics Workflow</vt:lpstr>
      <vt:lpstr>TwinCAT 3 | Analytics Data Acquisition</vt:lpstr>
      <vt:lpstr>TwinCAT 3 | Analytics Storage Provider Updates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3 | Analytics It is a workflow</dc:title>
  <dc:creator>Alina Löffler</dc:creator>
  <cp:lastModifiedBy>Brandon Stiffler</cp:lastModifiedBy>
  <cp:revision>248</cp:revision>
  <cp:lastPrinted>2016-06-28T12:26:43Z</cp:lastPrinted>
  <dcterms:created xsi:type="dcterms:W3CDTF">2019-03-28T08:42:57Z</dcterms:created>
  <dcterms:modified xsi:type="dcterms:W3CDTF">2024-08-12T18:57:53Z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0x010100EBA0635D1A512B46933F9153850B6537</vt:lpwstr>
  </property>
  <property fmtid="{D5CDD505-2E9C-101B-9397-08002B2CF9AE}" pid="3" name="MediaServiceImageTags">
    <vt:lpwstr/>
  </property>
</Properties>
</file>